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jpg" ContentType="image/jpeg"/>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 id="2147483661" r:id="rId2"/>
  </p:sldMasterIdLst>
  <p:notesMasterIdLst>
    <p:notesMasterId r:id="rId33"/>
  </p:notesMasterIdLst>
  <p:handoutMasterIdLst>
    <p:handoutMasterId r:id="rId34"/>
  </p:handoutMasterIdLst>
  <p:sldIdLst>
    <p:sldId id="256" r:id="rId3"/>
    <p:sldId id="258" r:id="rId4"/>
    <p:sldId id="259" r:id="rId5"/>
    <p:sldId id="301" r:id="rId6"/>
    <p:sldId id="296" r:id="rId7"/>
    <p:sldId id="297" r:id="rId8"/>
    <p:sldId id="298" r:id="rId9"/>
    <p:sldId id="295" r:id="rId10"/>
    <p:sldId id="304" r:id="rId11"/>
    <p:sldId id="275" r:id="rId12"/>
    <p:sldId id="274" r:id="rId13"/>
    <p:sldId id="270" r:id="rId14"/>
    <p:sldId id="293" r:id="rId15"/>
    <p:sldId id="299" r:id="rId16"/>
    <p:sldId id="300" r:id="rId17"/>
    <p:sldId id="305" r:id="rId18"/>
    <p:sldId id="288" r:id="rId19"/>
    <p:sldId id="281" r:id="rId20"/>
    <p:sldId id="287" r:id="rId21"/>
    <p:sldId id="286" r:id="rId22"/>
    <p:sldId id="279" r:id="rId23"/>
    <p:sldId id="282" r:id="rId24"/>
    <p:sldId id="283" r:id="rId25"/>
    <p:sldId id="284" r:id="rId26"/>
    <p:sldId id="285" r:id="rId27"/>
    <p:sldId id="289" r:id="rId28"/>
    <p:sldId id="290" r:id="rId29"/>
    <p:sldId id="291" r:id="rId30"/>
    <p:sldId id="292" r:id="rId31"/>
    <p:sldId id="278" r:id="rId32"/>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E494815-5322-054D-959E-C7F9A42C85F8}">
          <p14:sldIdLst>
            <p14:sldId id="256"/>
          </p14:sldIdLst>
        </p14:section>
        <p14:section name="Untitled Section" id="{813E181D-C9DA-604B-BE68-63211DFEEAE5}">
          <p14:sldIdLst>
            <p14:sldId id="258"/>
            <p14:sldId id="259"/>
            <p14:sldId id="301"/>
            <p14:sldId id="296"/>
            <p14:sldId id="297"/>
            <p14:sldId id="298"/>
            <p14:sldId id="295"/>
            <p14:sldId id="304"/>
            <p14:sldId id="275"/>
            <p14:sldId id="274"/>
            <p14:sldId id="270"/>
            <p14:sldId id="293"/>
            <p14:sldId id="299"/>
            <p14:sldId id="300"/>
            <p14:sldId id="305"/>
            <p14:sldId id="288"/>
            <p14:sldId id="281"/>
            <p14:sldId id="287"/>
            <p14:sldId id="286"/>
            <p14:sldId id="279"/>
            <p14:sldId id="282"/>
            <p14:sldId id="283"/>
            <p14:sldId id="284"/>
            <p14:sldId id="285"/>
            <p14:sldId id="289"/>
            <p14:sldId id="290"/>
            <p14:sldId id="291"/>
            <p14:sldId id="292"/>
            <p14:sldId id="278"/>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rnWhat="handouts2" scaleToFitPaper="1" frameSlides="1"/>
  <p:clrMru>
    <a:srgbClr val="D7E6FE"/>
    <a:srgbClr val="4F81BD"/>
    <a:srgbClr val="A6C4E9"/>
    <a:srgbClr val="CB7069"/>
    <a:srgbClr val="D64636"/>
    <a:srgbClr val="55BE47"/>
    <a:srgbClr val="4312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54" autoAdjust="0"/>
    <p:restoredTop sz="99488" autoAdjust="0"/>
  </p:normalViewPr>
  <p:slideViewPr>
    <p:cSldViewPr snapToGrid="0" snapToObjects="1">
      <p:cViewPr>
        <p:scale>
          <a:sx n="100" d="100"/>
          <a:sy n="100" d="100"/>
        </p:scale>
        <p:origin x="-880" y="24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snapToGrid="0" snapToObjects="1">
      <p:cViewPr varScale="1">
        <p:scale>
          <a:sx n="75" d="100"/>
          <a:sy n="75" d="100"/>
        </p:scale>
        <p:origin x="-3256"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slide" Target="slides/slide26.xml"/><Relationship Id="rId29" Type="http://schemas.openxmlformats.org/officeDocument/2006/relationships/slide" Target="slides/slide27.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slide" Target="slides/slide28.xml"/><Relationship Id="rId31" Type="http://schemas.openxmlformats.org/officeDocument/2006/relationships/slide" Target="slides/slide29.xml"/><Relationship Id="rId32" Type="http://schemas.openxmlformats.org/officeDocument/2006/relationships/slide" Target="slides/slide30.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interSettings" Target="printerSettings/printerSettings1.bin"/><Relationship Id="rId36" Type="http://schemas.openxmlformats.org/officeDocument/2006/relationships/presProps" Target="presProp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 Id="rId37" Type="http://schemas.openxmlformats.org/officeDocument/2006/relationships/viewProps" Target="viewProps.xml"/><Relationship Id="rId38" Type="http://schemas.openxmlformats.org/officeDocument/2006/relationships/theme" Target="theme/theme1.xml"/><Relationship Id="rId39"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804F87-7FB5-D94E-A60D-12C2390645F4}"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FA24BA75-6A18-5D47-93B9-5AF859FDB833}">
      <dgm:prSet phldrT="[Text]"/>
      <dgm:spPr/>
      <dgm:t>
        <a:bodyPr/>
        <a:lstStyle/>
        <a:p>
          <a:r>
            <a:rPr lang="en-US" dirty="0" smtClean="0"/>
            <a:t>Monitoring (QS)</a:t>
          </a:r>
          <a:endParaRPr lang="en-US" dirty="0"/>
        </a:p>
      </dgm:t>
    </dgm:pt>
    <dgm:pt modelId="{57771988-EDB1-0D45-917B-C5243E803D76}" type="parTrans" cxnId="{EA6A55A3-47A9-684D-B214-1614055FE8FA}">
      <dgm:prSet/>
      <dgm:spPr/>
      <dgm:t>
        <a:bodyPr/>
        <a:lstStyle/>
        <a:p>
          <a:endParaRPr lang="en-US"/>
        </a:p>
      </dgm:t>
    </dgm:pt>
    <dgm:pt modelId="{FCE4F2EA-9E2B-854E-8DBC-5103129BF32E}" type="sibTrans" cxnId="{EA6A55A3-47A9-684D-B214-1614055FE8FA}">
      <dgm:prSet/>
      <dgm:spPr/>
      <dgm:t>
        <a:bodyPr/>
        <a:lstStyle/>
        <a:p>
          <a:endParaRPr lang="en-US"/>
        </a:p>
      </dgm:t>
    </dgm:pt>
    <dgm:pt modelId="{478C2FD7-4203-D144-AB16-04B7441C01D5}">
      <dgm:prSet phldrT="[Text]"/>
      <dgm:spPr/>
      <dgm:t>
        <a:bodyPr/>
        <a:lstStyle/>
        <a:p>
          <a:r>
            <a:rPr lang="en-US" dirty="0" smtClean="0"/>
            <a:t>Feedback</a:t>
          </a:r>
          <a:endParaRPr lang="en-US" dirty="0"/>
        </a:p>
      </dgm:t>
    </dgm:pt>
    <dgm:pt modelId="{682D37CD-91D5-9E4A-B8E3-4B12110A11EC}" type="parTrans" cxnId="{697E462C-70F1-7543-8B33-C0025D673F32}">
      <dgm:prSet/>
      <dgm:spPr/>
      <dgm:t>
        <a:bodyPr/>
        <a:lstStyle/>
        <a:p>
          <a:endParaRPr lang="en-US"/>
        </a:p>
      </dgm:t>
    </dgm:pt>
    <dgm:pt modelId="{F4AC2577-D87E-0442-A853-2E0BA8F3645D}" type="sibTrans" cxnId="{697E462C-70F1-7543-8B33-C0025D673F32}">
      <dgm:prSet/>
      <dgm:spPr/>
      <dgm:t>
        <a:bodyPr/>
        <a:lstStyle/>
        <a:p>
          <a:endParaRPr lang="en-US"/>
        </a:p>
      </dgm:t>
    </dgm:pt>
    <dgm:pt modelId="{B6A73713-887A-044C-AB8F-BE9106EA7AFC}">
      <dgm:prSet phldrT="[Text]"/>
      <dgm:spPr/>
      <dgm:t>
        <a:bodyPr/>
        <a:lstStyle/>
        <a:p>
          <a:r>
            <a:rPr lang="en-US" dirty="0" smtClean="0"/>
            <a:t>Action</a:t>
          </a:r>
          <a:endParaRPr lang="en-US" dirty="0"/>
        </a:p>
      </dgm:t>
    </dgm:pt>
    <dgm:pt modelId="{DBAFBB2C-324B-7742-AC72-F139EF833204}" type="parTrans" cxnId="{45E97342-2102-8243-B9FD-2EBE76041096}">
      <dgm:prSet/>
      <dgm:spPr/>
      <dgm:t>
        <a:bodyPr/>
        <a:lstStyle/>
        <a:p>
          <a:endParaRPr lang="en-US"/>
        </a:p>
      </dgm:t>
    </dgm:pt>
    <dgm:pt modelId="{856336C8-DDBA-6947-9F31-6F0DC74D6F59}" type="sibTrans" cxnId="{45E97342-2102-8243-B9FD-2EBE76041096}">
      <dgm:prSet/>
      <dgm:spPr/>
      <dgm:t>
        <a:bodyPr/>
        <a:lstStyle/>
        <a:p>
          <a:endParaRPr lang="en-US"/>
        </a:p>
      </dgm:t>
    </dgm:pt>
    <dgm:pt modelId="{B47A1BD9-68F1-C842-87BB-4BE395115890}" type="pres">
      <dgm:prSet presAssocID="{0F804F87-7FB5-D94E-A60D-12C2390645F4}" presName="cycle" presStyleCnt="0">
        <dgm:presLayoutVars>
          <dgm:dir/>
          <dgm:resizeHandles val="exact"/>
        </dgm:presLayoutVars>
      </dgm:prSet>
      <dgm:spPr/>
    </dgm:pt>
    <dgm:pt modelId="{8B05C28F-5269-2742-B428-991F7ECECA76}" type="pres">
      <dgm:prSet presAssocID="{FA24BA75-6A18-5D47-93B9-5AF859FDB833}" presName="node" presStyleLbl="node1" presStyleIdx="0" presStyleCnt="3">
        <dgm:presLayoutVars>
          <dgm:bulletEnabled val="1"/>
        </dgm:presLayoutVars>
      </dgm:prSet>
      <dgm:spPr/>
      <dgm:t>
        <a:bodyPr/>
        <a:lstStyle/>
        <a:p>
          <a:endParaRPr lang="en-US"/>
        </a:p>
      </dgm:t>
    </dgm:pt>
    <dgm:pt modelId="{4AA80173-675C-2F47-ACB6-AE230B6025A5}" type="pres">
      <dgm:prSet presAssocID="{FCE4F2EA-9E2B-854E-8DBC-5103129BF32E}" presName="sibTrans" presStyleLbl="sibTrans2D1" presStyleIdx="0" presStyleCnt="3"/>
      <dgm:spPr/>
    </dgm:pt>
    <dgm:pt modelId="{320A0ED5-8022-1545-AC4B-8616F221FF6B}" type="pres">
      <dgm:prSet presAssocID="{FCE4F2EA-9E2B-854E-8DBC-5103129BF32E}" presName="connectorText" presStyleLbl="sibTrans2D1" presStyleIdx="0" presStyleCnt="3"/>
      <dgm:spPr/>
    </dgm:pt>
    <dgm:pt modelId="{93243DDA-9180-9C40-85F4-5DE6E646E8A4}" type="pres">
      <dgm:prSet presAssocID="{478C2FD7-4203-D144-AB16-04B7441C01D5}" presName="node" presStyleLbl="node1" presStyleIdx="1" presStyleCnt="3">
        <dgm:presLayoutVars>
          <dgm:bulletEnabled val="1"/>
        </dgm:presLayoutVars>
      </dgm:prSet>
      <dgm:spPr/>
    </dgm:pt>
    <dgm:pt modelId="{213D7D22-3EF3-4E47-B456-07BC5B2B2A96}" type="pres">
      <dgm:prSet presAssocID="{F4AC2577-D87E-0442-A853-2E0BA8F3645D}" presName="sibTrans" presStyleLbl="sibTrans2D1" presStyleIdx="1" presStyleCnt="3"/>
      <dgm:spPr/>
    </dgm:pt>
    <dgm:pt modelId="{17416485-93F6-5E44-92D6-11DEF352CC68}" type="pres">
      <dgm:prSet presAssocID="{F4AC2577-D87E-0442-A853-2E0BA8F3645D}" presName="connectorText" presStyleLbl="sibTrans2D1" presStyleIdx="1" presStyleCnt="3"/>
      <dgm:spPr/>
    </dgm:pt>
    <dgm:pt modelId="{2A5AF0C7-B18D-8B40-9DB5-C2491B778818}" type="pres">
      <dgm:prSet presAssocID="{B6A73713-887A-044C-AB8F-BE9106EA7AFC}" presName="node" presStyleLbl="node1" presStyleIdx="2" presStyleCnt="3">
        <dgm:presLayoutVars>
          <dgm:bulletEnabled val="1"/>
        </dgm:presLayoutVars>
      </dgm:prSet>
      <dgm:spPr/>
    </dgm:pt>
    <dgm:pt modelId="{D9DC4BB7-F54B-8344-9864-41FAAAC0D56C}" type="pres">
      <dgm:prSet presAssocID="{856336C8-DDBA-6947-9F31-6F0DC74D6F59}" presName="sibTrans" presStyleLbl="sibTrans2D1" presStyleIdx="2" presStyleCnt="3"/>
      <dgm:spPr/>
    </dgm:pt>
    <dgm:pt modelId="{64790D42-D579-B94A-990F-A4F1E1B6FCD7}" type="pres">
      <dgm:prSet presAssocID="{856336C8-DDBA-6947-9F31-6F0DC74D6F59}" presName="connectorText" presStyleLbl="sibTrans2D1" presStyleIdx="2" presStyleCnt="3"/>
      <dgm:spPr/>
    </dgm:pt>
  </dgm:ptLst>
  <dgm:cxnLst>
    <dgm:cxn modelId="{45E97342-2102-8243-B9FD-2EBE76041096}" srcId="{0F804F87-7FB5-D94E-A60D-12C2390645F4}" destId="{B6A73713-887A-044C-AB8F-BE9106EA7AFC}" srcOrd="2" destOrd="0" parTransId="{DBAFBB2C-324B-7742-AC72-F139EF833204}" sibTransId="{856336C8-DDBA-6947-9F31-6F0DC74D6F59}"/>
    <dgm:cxn modelId="{EA6A55A3-47A9-684D-B214-1614055FE8FA}" srcId="{0F804F87-7FB5-D94E-A60D-12C2390645F4}" destId="{FA24BA75-6A18-5D47-93B9-5AF859FDB833}" srcOrd="0" destOrd="0" parTransId="{57771988-EDB1-0D45-917B-C5243E803D76}" sibTransId="{FCE4F2EA-9E2B-854E-8DBC-5103129BF32E}"/>
    <dgm:cxn modelId="{E1446DCF-84BF-7747-844C-DEEDA3A85F96}" type="presOf" srcId="{F4AC2577-D87E-0442-A853-2E0BA8F3645D}" destId="{213D7D22-3EF3-4E47-B456-07BC5B2B2A96}" srcOrd="0" destOrd="0" presId="urn:microsoft.com/office/officeart/2005/8/layout/cycle2"/>
    <dgm:cxn modelId="{359BD0E6-31E2-334A-81E0-202B54ADCD30}" type="presOf" srcId="{F4AC2577-D87E-0442-A853-2E0BA8F3645D}" destId="{17416485-93F6-5E44-92D6-11DEF352CC68}" srcOrd="1" destOrd="0" presId="urn:microsoft.com/office/officeart/2005/8/layout/cycle2"/>
    <dgm:cxn modelId="{B0644A0D-47A4-D644-9B87-5A9F5FE96D7F}" type="presOf" srcId="{478C2FD7-4203-D144-AB16-04B7441C01D5}" destId="{93243DDA-9180-9C40-85F4-5DE6E646E8A4}" srcOrd="0" destOrd="0" presId="urn:microsoft.com/office/officeart/2005/8/layout/cycle2"/>
    <dgm:cxn modelId="{A86EFBB6-870F-B443-8865-133D36E7AC95}" type="presOf" srcId="{0F804F87-7FB5-D94E-A60D-12C2390645F4}" destId="{B47A1BD9-68F1-C842-87BB-4BE395115890}" srcOrd="0" destOrd="0" presId="urn:microsoft.com/office/officeart/2005/8/layout/cycle2"/>
    <dgm:cxn modelId="{368AF2DA-C064-2849-ABB7-726670A84427}" type="presOf" srcId="{B6A73713-887A-044C-AB8F-BE9106EA7AFC}" destId="{2A5AF0C7-B18D-8B40-9DB5-C2491B778818}" srcOrd="0" destOrd="0" presId="urn:microsoft.com/office/officeart/2005/8/layout/cycle2"/>
    <dgm:cxn modelId="{F3D6DC60-EB30-324E-8E14-D92D23FE7811}" type="presOf" srcId="{FA24BA75-6A18-5D47-93B9-5AF859FDB833}" destId="{8B05C28F-5269-2742-B428-991F7ECECA76}" srcOrd="0" destOrd="0" presId="urn:microsoft.com/office/officeart/2005/8/layout/cycle2"/>
    <dgm:cxn modelId="{968BAA71-D0B3-F144-BE7F-4FEC9A40BA9B}" type="presOf" srcId="{856336C8-DDBA-6947-9F31-6F0DC74D6F59}" destId="{64790D42-D579-B94A-990F-A4F1E1B6FCD7}" srcOrd="1" destOrd="0" presId="urn:microsoft.com/office/officeart/2005/8/layout/cycle2"/>
    <dgm:cxn modelId="{4372EFD2-122B-ED4A-AEC3-E11F5BC60AF7}" type="presOf" srcId="{FCE4F2EA-9E2B-854E-8DBC-5103129BF32E}" destId="{4AA80173-675C-2F47-ACB6-AE230B6025A5}" srcOrd="0" destOrd="0" presId="urn:microsoft.com/office/officeart/2005/8/layout/cycle2"/>
    <dgm:cxn modelId="{74417DE4-12DA-1049-B45B-4DF3F7719106}" type="presOf" srcId="{FCE4F2EA-9E2B-854E-8DBC-5103129BF32E}" destId="{320A0ED5-8022-1545-AC4B-8616F221FF6B}" srcOrd="1" destOrd="0" presId="urn:microsoft.com/office/officeart/2005/8/layout/cycle2"/>
    <dgm:cxn modelId="{697E462C-70F1-7543-8B33-C0025D673F32}" srcId="{0F804F87-7FB5-D94E-A60D-12C2390645F4}" destId="{478C2FD7-4203-D144-AB16-04B7441C01D5}" srcOrd="1" destOrd="0" parTransId="{682D37CD-91D5-9E4A-B8E3-4B12110A11EC}" sibTransId="{F4AC2577-D87E-0442-A853-2E0BA8F3645D}"/>
    <dgm:cxn modelId="{EEBA9276-DFD7-4D46-8DF1-45D0DBF87B19}" type="presOf" srcId="{856336C8-DDBA-6947-9F31-6F0DC74D6F59}" destId="{D9DC4BB7-F54B-8344-9864-41FAAAC0D56C}" srcOrd="0" destOrd="0" presId="urn:microsoft.com/office/officeart/2005/8/layout/cycle2"/>
    <dgm:cxn modelId="{C281F545-6682-174C-9D19-167F14558FCE}" type="presParOf" srcId="{B47A1BD9-68F1-C842-87BB-4BE395115890}" destId="{8B05C28F-5269-2742-B428-991F7ECECA76}" srcOrd="0" destOrd="0" presId="urn:microsoft.com/office/officeart/2005/8/layout/cycle2"/>
    <dgm:cxn modelId="{9F8F45D4-AAAD-5449-88B9-1CF4FF57FCBA}" type="presParOf" srcId="{B47A1BD9-68F1-C842-87BB-4BE395115890}" destId="{4AA80173-675C-2F47-ACB6-AE230B6025A5}" srcOrd="1" destOrd="0" presId="urn:microsoft.com/office/officeart/2005/8/layout/cycle2"/>
    <dgm:cxn modelId="{7801379C-9670-4E46-A161-F554ABA7E58E}" type="presParOf" srcId="{4AA80173-675C-2F47-ACB6-AE230B6025A5}" destId="{320A0ED5-8022-1545-AC4B-8616F221FF6B}" srcOrd="0" destOrd="0" presId="urn:microsoft.com/office/officeart/2005/8/layout/cycle2"/>
    <dgm:cxn modelId="{231593EE-EB33-3D4C-866D-507C0673997D}" type="presParOf" srcId="{B47A1BD9-68F1-C842-87BB-4BE395115890}" destId="{93243DDA-9180-9C40-85F4-5DE6E646E8A4}" srcOrd="2" destOrd="0" presId="urn:microsoft.com/office/officeart/2005/8/layout/cycle2"/>
    <dgm:cxn modelId="{BD3B1E2C-28E1-934C-9257-9D470DEC6B74}" type="presParOf" srcId="{B47A1BD9-68F1-C842-87BB-4BE395115890}" destId="{213D7D22-3EF3-4E47-B456-07BC5B2B2A96}" srcOrd="3" destOrd="0" presId="urn:microsoft.com/office/officeart/2005/8/layout/cycle2"/>
    <dgm:cxn modelId="{CB16E8CA-FBFF-6343-9ED2-5100BCB384E0}" type="presParOf" srcId="{213D7D22-3EF3-4E47-B456-07BC5B2B2A96}" destId="{17416485-93F6-5E44-92D6-11DEF352CC68}" srcOrd="0" destOrd="0" presId="urn:microsoft.com/office/officeart/2005/8/layout/cycle2"/>
    <dgm:cxn modelId="{B85E7E7A-ACAB-5E43-B753-5198BFDEB95A}" type="presParOf" srcId="{B47A1BD9-68F1-C842-87BB-4BE395115890}" destId="{2A5AF0C7-B18D-8B40-9DB5-C2491B778818}" srcOrd="4" destOrd="0" presId="urn:microsoft.com/office/officeart/2005/8/layout/cycle2"/>
    <dgm:cxn modelId="{FA10A383-99B0-C449-A18C-F094E7EBD6E4}" type="presParOf" srcId="{B47A1BD9-68F1-C842-87BB-4BE395115890}" destId="{D9DC4BB7-F54B-8344-9864-41FAAAC0D56C}" srcOrd="5" destOrd="0" presId="urn:microsoft.com/office/officeart/2005/8/layout/cycle2"/>
    <dgm:cxn modelId="{7210E277-02B0-2B4C-B76F-385B43A4D0C2}" type="presParOf" srcId="{D9DC4BB7-F54B-8344-9864-41FAAAC0D56C}" destId="{64790D42-D579-B94A-990F-A4F1E1B6FCD7}"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F804F87-7FB5-D94E-A60D-12C2390645F4}" type="doc">
      <dgm:prSet loTypeId="urn:microsoft.com/office/officeart/2005/8/layout/cycle2" loCatId="" qsTypeId="urn:microsoft.com/office/officeart/2005/8/quickstyle/simple4" qsCatId="simple" csTypeId="urn:microsoft.com/office/officeart/2005/8/colors/accent1_2" csCatId="accent1" phldr="1"/>
      <dgm:spPr/>
      <dgm:t>
        <a:bodyPr/>
        <a:lstStyle/>
        <a:p>
          <a:endParaRPr lang="en-US"/>
        </a:p>
      </dgm:t>
    </dgm:pt>
    <dgm:pt modelId="{FA24BA75-6A18-5D47-93B9-5AF859FDB833}">
      <dgm:prSet phldrT="[Text]"/>
      <dgm:spPr/>
      <dgm:t>
        <a:bodyPr/>
        <a:lstStyle/>
        <a:p>
          <a:r>
            <a:rPr lang="en-US" dirty="0" smtClean="0"/>
            <a:t>Monitoring</a:t>
          </a:r>
          <a:endParaRPr lang="en-US" dirty="0"/>
        </a:p>
      </dgm:t>
    </dgm:pt>
    <dgm:pt modelId="{57771988-EDB1-0D45-917B-C5243E803D76}" type="parTrans" cxnId="{EA6A55A3-47A9-684D-B214-1614055FE8FA}">
      <dgm:prSet/>
      <dgm:spPr/>
      <dgm:t>
        <a:bodyPr/>
        <a:lstStyle/>
        <a:p>
          <a:endParaRPr lang="en-US"/>
        </a:p>
      </dgm:t>
    </dgm:pt>
    <dgm:pt modelId="{FCE4F2EA-9E2B-854E-8DBC-5103129BF32E}" type="sibTrans" cxnId="{EA6A55A3-47A9-684D-B214-1614055FE8FA}">
      <dgm:prSet/>
      <dgm:spPr/>
      <dgm:t>
        <a:bodyPr/>
        <a:lstStyle/>
        <a:p>
          <a:endParaRPr lang="en-US"/>
        </a:p>
      </dgm:t>
    </dgm:pt>
    <dgm:pt modelId="{478C2FD7-4203-D144-AB16-04B7441C01D5}">
      <dgm:prSet phldrT="[Text]"/>
      <dgm:spPr/>
      <dgm:t>
        <a:bodyPr/>
        <a:lstStyle/>
        <a:p>
          <a:r>
            <a:rPr lang="en-US" dirty="0" smtClean="0"/>
            <a:t>Feedback</a:t>
          </a:r>
          <a:endParaRPr lang="en-US" dirty="0"/>
        </a:p>
      </dgm:t>
    </dgm:pt>
    <dgm:pt modelId="{682D37CD-91D5-9E4A-B8E3-4B12110A11EC}" type="parTrans" cxnId="{697E462C-70F1-7543-8B33-C0025D673F32}">
      <dgm:prSet/>
      <dgm:spPr/>
      <dgm:t>
        <a:bodyPr/>
        <a:lstStyle/>
        <a:p>
          <a:endParaRPr lang="en-US"/>
        </a:p>
      </dgm:t>
    </dgm:pt>
    <dgm:pt modelId="{F4AC2577-D87E-0442-A853-2E0BA8F3645D}" type="sibTrans" cxnId="{697E462C-70F1-7543-8B33-C0025D673F32}">
      <dgm:prSet/>
      <dgm:spPr/>
      <dgm:t>
        <a:bodyPr/>
        <a:lstStyle/>
        <a:p>
          <a:endParaRPr lang="en-US"/>
        </a:p>
      </dgm:t>
    </dgm:pt>
    <dgm:pt modelId="{B6A73713-887A-044C-AB8F-BE9106EA7AFC}">
      <dgm:prSet phldrT="[Text]"/>
      <dgm:spPr/>
      <dgm:t>
        <a:bodyPr/>
        <a:lstStyle/>
        <a:p>
          <a:r>
            <a:rPr lang="en-US" dirty="0" smtClean="0"/>
            <a:t>Action</a:t>
          </a:r>
          <a:endParaRPr lang="en-US" dirty="0"/>
        </a:p>
      </dgm:t>
    </dgm:pt>
    <dgm:pt modelId="{DBAFBB2C-324B-7742-AC72-F139EF833204}" type="parTrans" cxnId="{45E97342-2102-8243-B9FD-2EBE76041096}">
      <dgm:prSet/>
      <dgm:spPr/>
      <dgm:t>
        <a:bodyPr/>
        <a:lstStyle/>
        <a:p>
          <a:endParaRPr lang="en-US"/>
        </a:p>
      </dgm:t>
    </dgm:pt>
    <dgm:pt modelId="{856336C8-DDBA-6947-9F31-6F0DC74D6F59}" type="sibTrans" cxnId="{45E97342-2102-8243-B9FD-2EBE76041096}">
      <dgm:prSet/>
      <dgm:spPr/>
      <dgm:t>
        <a:bodyPr/>
        <a:lstStyle/>
        <a:p>
          <a:endParaRPr lang="en-US"/>
        </a:p>
      </dgm:t>
    </dgm:pt>
    <dgm:pt modelId="{B47A1BD9-68F1-C842-87BB-4BE395115890}" type="pres">
      <dgm:prSet presAssocID="{0F804F87-7FB5-D94E-A60D-12C2390645F4}" presName="cycle" presStyleCnt="0">
        <dgm:presLayoutVars>
          <dgm:dir/>
          <dgm:resizeHandles val="exact"/>
        </dgm:presLayoutVars>
      </dgm:prSet>
      <dgm:spPr/>
    </dgm:pt>
    <dgm:pt modelId="{8B05C28F-5269-2742-B428-991F7ECECA76}" type="pres">
      <dgm:prSet presAssocID="{FA24BA75-6A18-5D47-93B9-5AF859FDB833}" presName="node" presStyleLbl="node1" presStyleIdx="0" presStyleCnt="3">
        <dgm:presLayoutVars>
          <dgm:bulletEnabled val="1"/>
        </dgm:presLayoutVars>
      </dgm:prSet>
      <dgm:spPr/>
      <dgm:t>
        <a:bodyPr/>
        <a:lstStyle/>
        <a:p>
          <a:endParaRPr lang="en-US"/>
        </a:p>
      </dgm:t>
    </dgm:pt>
    <dgm:pt modelId="{4AA80173-675C-2F47-ACB6-AE230B6025A5}" type="pres">
      <dgm:prSet presAssocID="{FCE4F2EA-9E2B-854E-8DBC-5103129BF32E}" presName="sibTrans" presStyleLbl="sibTrans2D1" presStyleIdx="0" presStyleCnt="3"/>
      <dgm:spPr/>
    </dgm:pt>
    <dgm:pt modelId="{320A0ED5-8022-1545-AC4B-8616F221FF6B}" type="pres">
      <dgm:prSet presAssocID="{FCE4F2EA-9E2B-854E-8DBC-5103129BF32E}" presName="connectorText" presStyleLbl="sibTrans2D1" presStyleIdx="0" presStyleCnt="3"/>
      <dgm:spPr/>
    </dgm:pt>
    <dgm:pt modelId="{93243DDA-9180-9C40-85F4-5DE6E646E8A4}" type="pres">
      <dgm:prSet presAssocID="{478C2FD7-4203-D144-AB16-04B7441C01D5}" presName="node" presStyleLbl="node1" presStyleIdx="1" presStyleCnt="3">
        <dgm:presLayoutVars>
          <dgm:bulletEnabled val="1"/>
        </dgm:presLayoutVars>
      </dgm:prSet>
      <dgm:spPr/>
    </dgm:pt>
    <dgm:pt modelId="{213D7D22-3EF3-4E47-B456-07BC5B2B2A96}" type="pres">
      <dgm:prSet presAssocID="{F4AC2577-D87E-0442-A853-2E0BA8F3645D}" presName="sibTrans" presStyleLbl="sibTrans2D1" presStyleIdx="1" presStyleCnt="3"/>
      <dgm:spPr/>
    </dgm:pt>
    <dgm:pt modelId="{17416485-93F6-5E44-92D6-11DEF352CC68}" type="pres">
      <dgm:prSet presAssocID="{F4AC2577-D87E-0442-A853-2E0BA8F3645D}" presName="connectorText" presStyleLbl="sibTrans2D1" presStyleIdx="1" presStyleCnt="3"/>
      <dgm:spPr/>
    </dgm:pt>
    <dgm:pt modelId="{2A5AF0C7-B18D-8B40-9DB5-C2491B778818}" type="pres">
      <dgm:prSet presAssocID="{B6A73713-887A-044C-AB8F-BE9106EA7AFC}" presName="node" presStyleLbl="node1" presStyleIdx="2" presStyleCnt="3">
        <dgm:presLayoutVars>
          <dgm:bulletEnabled val="1"/>
        </dgm:presLayoutVars>
      </dgm:prSet>
      <dgm:spPr/>
    </dgm:pt>
    <dgm:pt modelId="{D9DC4BB7-F54B-8344-9864-41FAAAC0D56C}" type="pres">
      <dgm:prSet presAssocID="{856336C8-DDBA-6947-9F31-6F0DC74D6F59}" presName="sibTrans" presStyleLbl="sibTrans2D1" presStyleIdx="2" presStyleCnt="3"/>
      <dgm:spPr/>
    </dgm:pt>
    <dgm:pt modelId="{64790D42-D579-B94A-990F-A4F1E1B6FCD7}" type="pres">
      <dgm:prSet presAssocID="{856336C8-DDBA-6947-9F31-6F0DC74D6F59}" presName="connectorText" presStyleLbl="sibTrans2D1" presStyleIdx="2" presStyleCnt="3"/>
      <dgm:spPr/>
    </dgm:pt>
  </dgm:ptLst>
  <dgm:cxnLst>
    <dgm:cxn modelId="{45E97342-2102-8243-B9FD-2EBE76041096}" srcId="{0F804F87-7FB5-D94E-A60D-12C2390645F4}" destId="{B6A73713-887A-044C-AB8F-BE9106EA7AFC}" srcOrd="2" destOrd="0" parTransId="{DBAFBB2C-324B-7742-AC72-F139EF833204}" sibTransId="{856336C8-DDBA-6947-9F31-6F0DC74D6F59}"/>
    <dgm:cxn modelId="{45614E6B-126B-AA48-A7A0-2CF97482051A}" type="presOf" srcId="{856336C8-DDBA-6947-9F31-6F0DC74D6F59}" destId="{64790D42-D579-B94A-990F-A4F1E1B6FCD7}" srcOrd="1" destOrd="0" presId="urn:microsoft.com/office/officeart/2005/8/layout/cycle2"/>
    <dgm:cxn modelId="{E36F27A5-9EEE-DC41-B229-2597DA965137}" type="presOf" srcId="{856336C8-DDBA-6947-9F31-6F0DC74D6F59}" destId="{D9DC4BB7-F54B-8344-9864-41FAAAC0D56C}" srcOrd="0" destOrd="0" presId="urn:microsoft.com/office/officeart/2005/8/layout/cycle2"/>
    <dgm:cxn modelId="{EA6A55A3-47A9-684D-B214-1614055FE8FA}" srcId="{0F804F87-7FB5-D94E-A60D-12C2390645F4}" destId="{FA24BA75-6A18-5D47-93B9-5AF859FDB833}" srcOrd="0" destOrd="0" parTransId="{57771988-EDB1-0D45-917B-C5243E803D76}" sibTransId="{FCE4F2EA-9E2B-854E-8DBC-5103129BF32E}"/>
    <dgm:cxn modelId="{5EF7D066-77E1-3048-B701-56523096BC07}" type="presOf" srcId="{F4AC2577-D87E-0442-A853-2E0BA8F3645D}" destId="{17416485-93F6-5E44-92D6-11DEF352CC68}" srcOrd="1" destOrd="0" presId="urn:microsoft.com/office/officeart/2005/8/layout/cycle2"/>
    <dgm:cxn modelId="{A8D7C342-7BF7-244C-987A-142327454E2D}" type="presOf" srcId="{0F804F87-7FB5-D94E-A60D-12C2390645F4}" destId="{B47A1BD9-68F1-C842-87BB-4BE395115890}" srcOrd="0" destOrd="0" presId="urn:microsoft.com/office/officeart/2005/8/layout/cycle2"/>
    <dgm:cxn modelId="{542F2AEC-59A9-144B-83BC-CCC8761074EB}" type="presOf" srcId="{FA24BA75-6A18-5D47-93B9-5AF859FDB833}" destId="{8B05C28F-5269-2742-B428-991F7ECECA76}" srcOrd="0" destOrd="0" presId="urn:microsoft.com/office/officeart/2005/8/layout/cycle2"/>
    <dgm:cxn modelId="{BE8F25EB-1AC2-4946-8DE8-31A11A23CC16}" type="presOf" srcId="{478C2FD7-4203-D144-AB16-04B7441C01D5}" destId="{93243DDA-9180-9C40-85F4-5DE6E646E8A4}" srcOrd="0" destOrd="0" presId="urn:microsoft.com/office/officeart/2005/8/layout/cycle2"/>
    <dgm:cxn modelId="{FD766A22-B14E-414B-B6BD-18FB392D7240}" type="presOf" srcId="{B6A73713-887A-044C-AB8F-BE9106EA7AFC}" destId="{2A5AF0C7-B18D-8B40-9DB5-C2491B778818}" srcOrd="0" destOrd="0" presId="urn:microsoft.com/office/officeart/2005/8/layout/cycle2"/>
    <dgm:cxn modelId="{A789BB54-934B-5143-9C4A-6244E1E55B00}" type="presOf" srcId="{FCE4F2EA-9E2B-854E-8DBC-5103129BF32E}" destId="{4AA80173-675C-2F47-ACB6-AE230B6025A5}" srcOrd="0" destOrd="0" presId="urn:microsoft.com/office/officeart/2005/8/layout/cycle2"/>
    <dgm:cxn modelId="{697E462C-70F1-7543-8B33-C0025D673F32}" srcId="{0F804F87-7FB5-D94E-A60D-12C2390645F4}" destId="{478C2FD7-4203-D144-AB16-04B7441C01D5}" srcOrd="1" destOrd="0" parTransId="{682D37CD-91D5-9E4A-B8E3-4B12110A11EC}" sibTransId="{F4AC2577-D87E-0442-A853-2E0BA8F3645D}"/>
    <dgm:cxn modelId="{1771A3E5-811A-6E4A-A381-4215692022A6}" type="presOf" srcId="{FCE4F2EA-9E2B-854E-8DBC-5103129BF32E}" destId="{320A0ED5-8022-1545-AC4B-8616F221FF6B}" srcOrd="1" destOrd="0" presId="urn:microsoft.com/office/officeart/2005/8/layout/cycle2"/>
    <dgm:cxn modelId="{EB01AF4B-A140-5340-B0A5-840EBA3BDECA}" type="presOf" srcId="{F4AC2577-D87E-0442-A853-2E0BA8F3645D}" destId="{213D7D22-3EF3-4E47-B456-07BC5B2B2A96}" srcOrd="0" destOrd="0" presId="urn:microsoft.com/office/officeart/2005/8/layout/cycle2"/>
    <dgm:cxn modelId="{88E06412-EB74-8A47-92EB-CD38F1017B97}" type="presParOf" srcId="{B47A1BD9-68F1-C842-87BB-4BE395115890}" destId="{8B05C28F-5269-2742-B428-991F7ECECA76}" srcOrd="0" destOrd="0" presId="urn:microsoft.com/office/officeart/2005/8/layout/cycle2"/>
    <dgm:cxn modelId="{3F3F81B5-40AD-DC41-ABE1-42287C26D88C}" type="presParOf" srcId="{B47A1BD9-68F1-C842-87BB-4BE395115890}" destId="{4AA80173-675C-2F47-ACB6-AE230B6025A5}" srcOrd="1" destOrd="0" presId="urn:microsoft.com/office/officeart/2005/8/layout/cycle2"/>
    <dgm:cxn modelId="{F8124386-73B7-4C4C-97BC-4A70D887B8E9}" type="presParOf" srcId="{4AA80173-675C-2F47-ACB6-AE230B6025A5}" destId="{320A0ED5-8022-1545-AC4B-8616F221FF6B}" srcOrd="0" destOrd="0" presId="urn:microsoft.com/office/officeart/2005/8/layout/cycle2"/>
    <dgm:cxn modelId="{385E5DB0-BFA0-BB45-9D7A-30B592FF9076}" type="presParOf" srcId="{B47A1BD9-68F1-C842-87BB-4BE395115890}" destId="{93243DDA-9180-9C40-85F4-5DE6E646E8A4}" srcOrd="2" destOrd="0" presId="urn:microsoft.com/office/officeart/2005/8/layout/cycle2"/>
    <dgm:cxn modelId="{9E19BF27-4CE2-7449-B819-6D001E810CF2}" type="presParOf" srcId="{B47A1BD9-68F1-C842-87BB-4BE395115890}" destId="{213D7D22-3EF3-4E47-B456-07BC5B2B2A96}" srcOrd="3" destOrd="0" presId="urn:microsoft.com/office/officeart/2005/8/layout/cycle2"/>
    <dgm:cxn modelId="{EE120442-1C7E-0D4C-BDDA-639145E1EBC8}" type="presParOf" srcId="{213D7D22-3EF3-4E47-B456-07BC5B2B2A96}" destId="{17416485-93F6-5E44-92D6-11DEF352CC68}" srcOrd="0" destOrd="0" presId="urn:microsoft.com/office/officeart/2005/8/layout/cycle2"/>
    <dgm:cxn modelId="{DE81FE41-B848-DA4A-8B58-49C2FEF59F90}" type="presParOf" srcId="{B47A1BD9-68F1-C842-87BB-4BE395115890}" destId="{2A5AF0C7-B18D-8B40-9DB5-C2491B778818}" srcOrd="4" destOrd="0" presId="urn:microsoft.com/office/officeart/2005/8/layout/cycle2"/>
    <dgm:cxn modelId="{CDB09C0F-A5B8-3D4E-AAF5-5C32D7B53E1B}" type="presParOf" srcId="{B47A1BD9-68F1-C842-87BB-4BE395115890}" destId="{D9DC4BB7-F54B-8344-9864-41FAAAC0D56C}" srcOrd="5" destOrd="0" presId="urn:microsoft.com/office/officeart/2005/8/layout/cycle2"/>
    <dgm:cxn modelId="{8C7B28C8-5E36-524F-BBE8-8013A8F11485}" type="presParOf" srcId="{D9DC4BB7-F54B-8344-9864-41FAAAC0D56C}" destId="{64790D42-D579-B94A-990F-A4F1E1B6FCD7}" srcOrd="0" destOrd="0" presId="urn:microsoft.com/office/officeart/2005/8/layout/cycl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05C28F-5269-2742-B428-991F7ECECA76}">
      <dsp:nvSpPr>
        <dsp:cNvPr id="0" name=""/>
        <dsp:cNvSpPr/>
      </dsp:nvSpPr>
      <dsp:spPr>
        <a:xfrm>
          <a:off x="1756996" y="257"/>
          <a:ext cx="1832706" cy="1832706"/>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Monitoring (QS)</a:t>
          </a:r>
          <a:endParaRPr lang="en-US" sz="2100" kern="1200" dirty="0"/>
        </a:p>
      </dsp:txBody>
      <dsp:txXfrm>
        <a:off x="2025390" y="268651"/>
        <a:ext cx="1295918" cy="1295918"/>
      </dsp:txXfrm>
    </dsp:sp>
    <dsp:sp modelId="{4AA80173-675C-2F47-ACB6-AE230B6025A5}">
      <dsp:nvSpPr>
        <dsp:cNvPr id="0" name=""/>
        <dsp:cNvSpPr/>
      </dsp:nvSpPr>
      <dsp:spPr>
        <a:xfrm rot="3600000">
          <a:off x="3110845" y="1786990"/>
          <a:ext cx="487150" cy="618538"/>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3147381" y="1847415"/>
        <a:ext cx="341005" cy="371122"/>
      </dsp:txXfrm>
    </dsp:sp>
    <dsp:sp modelId="{93243DDA-9180-9C40-85F4-5DE6E646E8A4}">
      <dsp:nvSpPr>
        <dsp:cNvPr id="0" name=""/>
        <dsp:cNvSpPr/>
      </dsp:nvSpPr>
      <dsp:spPr>
        <a:xfrm>
          <a:off x="3132925" y="2383435"/>
          <a:ext cx="1832706" cy="1832706"/>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Feedback</a:t>
          </a:r>
          <a:endParaRPr lang="en-US" sz="2100" kern="1200" dirty="0"/>
        </a:p>
      </dsp:txBody>
      <dsp:txXfrm>
        <a:off x="3401319" y="2651829"/>
        <a:ext cx="1295918" cy="1295918"/>
      </dsp:txXfrm>
    </dsp:sp>
    <dsp:sp modelId="{213D7D22-3EF3-4E47-B456-07BC5B2B2A96}">
      <dsp:nvSpPr>
        <dsp:cNvPr id="0" name=""/>
        <dsp:cNvSpPr/>
      </dsp:nvSpPr>
      <dsp:spPr>
        <a:xfrm rot="10800000">
          <a:off x="2443562" y="2990520"/>
          <a:ext cx="487150" cy="618538"/>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rot="10800000">
        <a:off x="2589707" y="3114228"/>
        <a:ext cx="341005" cy="371122"/>
      </dsp:txXfrm>
    </dsp:sp>
    <dsp:sp modelId="{2A5AF0C7-B18D-8B40-9DB5-C2491B778818}">
      <dsp:nvSpPr>
        <dsp:cNvPr id="0" name=""/>
        <dsp:cNvSpPr/>
      </dsp:nvSpPr>
      <dsp:spPr>
        <a:xfrm>
          <a:off x="381067" y="2383435"/>
          <a:ext cx="1832706" cy="1832706"/>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a:lnSpc>
              <a:spcPct val="90000"/>
            </a:lnSpc>
            <a:spcBef>
              <a:spcPct val="0"/>
            </a:spcBef>
            <a:spcAft>
              <a:spcPct val="35000"/>
            </a:spcAft>
          </a:pPr>
          <a:r>
            <a:rPr lang="en-US" sz="2100" kern="1200" dirty="0" smtClean="0"/>
            <a:t>Action</a:t>
          </a:r>
          <a:endParaRPr lang="en-US" sz="2100" kern="1200" dirty="0"/>
        </a:p>
      </dsp:txBody>
      <dsp:txXfrm>
        <a:off x="649461" y="2651829"/>
        <a:ext cx="1295918" cy="1295918"/>
      </dsp:txXfrm>
    </dsp:sp>
    <dsp:sp modelId="{D9DC4BB7-F54B-8344-9864-41FAAAC0D56C}">
      <dsp:nvSpPr>
        <dsp:cNvPr id="0" name=""/>
        <dsp:cNvSpPr/>
      </dsp:nvSpPr>
      <dsp:spPr>
        <a:xfrm rot="18000000">
          <a:off x="1734916" y="1810870"/>
          <a:ext cx="487150" cy="618538"/>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755650">
            <a:lnSpc>
              <a:spcPct val="90000"/>
            </a:lnSpc>
            <a:spcBef>
              <a:spcPct val="0"/>
            </a:spcBef>
            <a:spcAft>
              <a:spcPct val="35000"/>
            </a:spcAft>
          </a:pPr>
          <a:endParaRPr lang="en-US" sz="1700" kern="1200"/>
        </a:p>
      </dsp:txBody>
      <dsp:txXfrm>
        <a:off x="1771452" y="1997861"/>
        <a:ext cx="341005" cy="37112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05C28F-5269-2742-B428-991F7ECECA76}">
      <dsp:nvSpPr>
        <dsp:cNvPr id="0" name=""/>
        <dsp:cNvSpPr/>
      </dsp:nvSpPr>
      <dsp:spPr>
        <a:xfrm>
          <a:off x="1469776" y="651"/>
          <a:ext cx="1429246" cy="1429246"/>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Monitoring</a:t>
          </a:r>
          <a:endParaRPr lang="en-US" sz="1600" kern="1200" dirty="0"/>
        </a:p>
      </dsp:txBody>
      <dsp:txXfrm>
        <a:off x="1679084" y="209959"/>
        <a:ext cx="1010630" cy="1010630"/>
      </dsp:txXfrm>
    </dsp:sp>
    <dsp:sp modelId="{4AA80173-675C-2F47-ACB6-AE230B6025A5}">
      <dsp:nvSpPr>
        <dsp:cNvPr id="0" name=""/>
        <dsp:cNvSpPr/>
      </dsp:nvSpPr>
      <dsp:spPr>
        <a:xfrm rot="3600000">
          <a:off x="2525529" y="1395053"/>
          <a:ext cx="381179" cy="48237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2554118" y="1442010"/>
        <a:ext cx="266825" cy="289422"/>
      </dsp:txXfrm>
    </dsp:sp>
    <dsp:sp modelId="{93243DDA-9180-9C40-85F4-5DE6E646E8A4}">
      <dsp:nvSpPr>
        <dsp:cNvPr id="0" name=""/>
        <dsp:cNvSpPr/>
      </dsp:nvSpPr>
      <dsp:spPr>
        <a:xfrm>
          <a:off x="2544003" y="1861266"/>
          <a:ext cx="1429246" cy="1429246"/>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Feedback</a:t>
          </a:r>
          <a:endParaRPr lang="en-US" sz="1600" kern="1200" dirty="0"/>
        </a:p>
      </dsp:txBody>
      <dsp:txXfrm>
        <a:off x="2753311" y="2070574"/>
        <a:ext cx="1010630" cy="1010630"/>
      </dsp:txXfrm>
    </dsp:sp>
    <dsp:sp modelId="{213D7D22-3EF3-4E47-B456-07BC5B2B2A96}">
      <dsp:nvSpPr>
        <dsp:cNvPr id="0" name=""/>
        <dsp:cNvSpPr/>
      </dsp:nvSpPr>
      <dsp:spPr>
        <a:xfrm rot="10800000">
          <a:off x="2004598" y="2334703"/>
          <a:ext cx="381179" cy="48237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rot="10800000">
        <a:off x="2118952" y="2431177"/>
        <a:ext cx="266825" cy="289422"/>
      </dsp:txXfrm>
    </dsp:sp>
    <dsp:sp modelId="{2A5AF0C7-B18D-8B40-9DB5-C2491B778818}">
      <dsp:nvSpPr>
        <dsp:cNvPr id="0" name=""/>
        <dsp:cNvSpPr/>
      </dsp:nvSpPr>
      <dsp:spPr>
        <a:xfrm>
          <a:off x="395550" y="1861266"/>
          <a:ext cx="1429246" cy="1429246"/>
        </a:xfrm>
        <a:prstGeom prst="ellipse">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ct val="35000"/>
            </a:spcAft>
          </a:pPr>
          <a:r>
            <a:rPr lang="en-US" sz="1600" kern="1200" dirty="0" smtClean="0"/>
            <a:t>Action</a:t>
          </a:r>
          <a:endParaRPr lang="en-US" sz="1600" kern="1200" dirty="0"/>
        </a:p>
      </dsp:txBody>
      <dsp:txXfrm>
        <a:off x="604858" y="2070574"/>
        <a:ext cx="1010630" cy="1010630"/>
      </dsp:txXfrm>
    </dsp:sp>
    <dsp:sp modelId="{D9DC4BB7-F54B-8344-9864-41FAAAC0D56C}">
      <dsp:nvSpPr>
        <dsp:cNvPr id="0" name=""/>
        <dsp:cNvSpPr/>
      </dsp:nvSpPr>
      <dsp:spPr>
        <a:xfrm rot="18000000">
          <a:off x="1451303" y="1413739"/>
          <a:ext cx="381179" cy="482370"/>
        </a:xfrm>
        <a:prstGeom prst="rightArrow">
          <a:avLst>
            <a:gd name="adj1" fmla="val 60000"/>
            <a:gd name="adj2" fmla="val 50000"/>
          </a:avLst>
        </a:prstGeom>
        <a:gradFill rotWithShape="0">
          <a:gsLst>
            <a:gs pos="0">
              <a:schemeClr val="accent1">
                <a:tint val="60000"/>
                <a:hueOff val="0"/>
                <a:satOff val="0"/>
                <a:lumOff val="0"/>
                <a:alphaOff val="0"/>
                <a:tint val="100000"/>
                <a:shade val="100000"/>
                <a:satMod val="130000"/>
              </a:schemeClr>
            </a:gs>
            <a:gs pos="100000">
              <a:schemeClr val="accent1">
                <a:tint val="60000"/>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577850">
            <a:lnSpc>
              <a:spcPct val="90000"/>
            </a:lnSpc>
            <a:spcBef>
              <a:spcPct val="0"/>
            </a:spcBef>
            <a:spcAft>
              <a:spcPct val="35000"/>
            </a:spcAft>
          </a:pPr>
          <a:endParaRPr lang="en-US" sz="1300" kern="1200"/>
        </a:p>
      </dsp:txBody>
      <dsp:txXfrm>
        <a:off x="1479892" y="1559730"/>
        <a:ext cx="266825" cy="289422"/>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4AE2D49-8B50-7348-8562-8865C27A662A}" type="datetimeFigureOut">
              <a:rPr lang="en-US" smtClean="0"/>
              <a:t>30/07/2013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3F5424C-3F74-1746-976D-578B0D80A677}" type="slidenum">
              <a:rPr lang="en-US" smtClean="0"/>
              <a:t>‹#›</a:t>
            </a:fld>
            <a:endParaRPr lang="en-US"/>
          </a:p>
        </p:txBody>
      </p:sp>
    </p:spTree>
    <p:extLst>
      <p:ext uri="{BB962C8B-B14F-4D97-AF65-F5344CB8AC3E}">
        <p14:creationId xmlns:p14="http://schemas.microsoft.com/office/powerpoint/2010/main" val="207711982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E9C603F-428E-AD47-82B4-2C13501A13A1}" type="datetimeFigureOut">
              <a:rPr lang="en-US" smtClean="0"/>
              <a:t>30/07/2013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6B172FE-48A2-FD41-A8C2-F2190EDA4AC6}" type="slidenum">
              <a:rPr lang="en-US" smtClean="0"/>
              <a:t>‹#›</a:t>
            </a:fld>
            <a:endParaRPr lang="en-US"/>
          </a:p>
        </p:txBody>
      </p:sp>
    </p:spTree>
    <p:extLst>
      <p:ext uri="{BB962C8B-B14F-4D97-AF65-F5344CB8AC3E}">
        <p14:creationId xmlns:p14="http://schemas.microsoft.com/office/powerpoint/2010/main" val="694585889"/>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Rot="1" noChangeAspect="1" noChangeArrowheads="1" noTextEdit="1"/>
          </p:cNvSpPr>
          <p:nvPr>
            <p:ph type="sldImg"/>
          </p:nvPr>
        </p:nvSpPr>
        <p:spPr>
          <a:xfrm>
            <a:off x="1143000" y="685800"/>
            <a:ext cx="4572000" cy="3429000"/>
          </a:xfrm>
          <a:ln/>
        </p:spPr>
      </p:sp>
      <p:sp>
        <p:nvSpPr>
          <p:cNvPr id="975875" name="Rectangle 3"/>
          <p:cNvSpPr>
            <a:spLocks noGrp="1" noChangeArrowheads="1"/>
          </p:cNvSpPr>
          <p:nvPr>
            <p:ph type="body" idx="1"/>
          </p:nvPr>
        </p:nvSpPr>
        <p:spPr>
          <a:xfrm>
            <a:off x="685637" y="4343914"/>
            <a:ext cx="5486727" cy="4114361"/>
          </a:xfrm>
        </p:spPr>
        <p:txBody>
          <a:bodyPr/>
          <a:lstStyle/>
          <a:p>
            <a:endParaRPr lang="en-GB" noProof="1"/>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B172FE-48A2-FD41-A8C2-F2190EDA4AC6}" type="slidenum">
              <a:rPr lang="en-US" smtClean="0"/>
              <a:t>12</a:t>
            </a:fld>
            <a:endParaRPr lang="en-US"/>
          </a:p>
        </p:txBody>
      </p:sp>
    </p:spTree>
    <p:extLst>
      <p:ext uri="{BB962C8B-B14F-4D97-AF65-F5344CB8AC3E}">
        <p14:creationId xmlns:p14="http://schemas.microsoft.com/office/powerpoint/2010/main" val="12474945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6B172FE-48A2-FD41-A8C2-F2190EDA4AC6}" type="slidenum">
              <a:rPr lang="en-US" smtClean="0"/>
              <a:t>13</a:t>
            </a:fld>
            <a:endParaRPr lang="en-US"/>
          </a:p>
        </p:txBody>
      </p:sp>
    </p:spTree>
    <p:extLst>
      <p:ext uri="{BB962C8B-B14F-4D97-AF65-F5344CB8AC3E}">
        <p14:creationId xmlns:p14="http://schemas.microsoft.com/office/powerpoint/2010/main" val="1247494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5874" name="Rectangle 2"/>
          <p:cNvSpPr>
            <a:spLocks noGrp="1" noRot="1" noChangeAspect="1" noChangeArrowheads="1" noTextEdit="1"/>
          </p:cNvSpPr>
          <p:nvPr>
            <p:ph type="sldImg"/>
          </p:nvPr>
        </p:nvSpPr>
        <p:spPr>
          <a:xfrm>
            <a:off x="1143000" y="685800"/>
            <a:ext cx="4572000" cy="3429000"/>
          </a:xfrm>
          <a:ln/>
        </p:spPr>
      </p:sp>
      <p:sp>
        <p:nvSpPr>
          <p:cNvPr id="975875" name="Rectangle 3"/>
          <p:cNvSpPr>
            <a:spLocks noGrp="1" noChangeArrowheads="1"/>
          </p:cNvSpPr>
          <p:nvPr>
            <p:ph type="body" idx="1"/>
          </p:nvPr>
        </p:nvSpPr>
        <p:spPr>
          <a:xfrm>
            <a:off x="685637" y="4343914"/>
            <a:ext cx="5486727" cy="4114361"/>
          </a:xfrm>
        </p:spPr>
        <p:txBody>
          <a:bodyPr/>
          <a:lstStyle/>
          <a:p>
            <a:endParaRPr lang="en-GB" noProof="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4157072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6715208" y="4893814"/>
            <a:ext cx="1430631"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1D7AA21-27B1-6D4E-8F2F-86EB4B977592}" type="slidenum">
              <a:rPr lang="en-US" smtClean="0"/>
              <a:t>‹#›</a:t>
            </a:fld>
            <a:endParaRPr lang="en-US"/>
          </a:p>
        </p:txBody>
      </p:sp>
    </p:spTree>
    <p:extLst>
      <p:ext uri="{BB962C8B-B14F-4D97-AF65-F5344CB8AC3E}">
        <p14:creationId xmlns:p14="http://schemas.microsoft.com/office/powerpoint/2010/main" val="31348011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6715208" y="4893814"/>
            <a:ext cx="1430631" cy="365125"/>
          </a:xfrm>
          <a:prstGeom prst="rect">
            <a:avLst/>
          </a:prstGeom>
        </p:spPr>
        <p:txBody>
          <a:bodyPr/>
          <a:lstStyle/>
          <a:p>
            <a:endParaRPr lang="en-US"/>
          </a:p>
        </p:txBody>
      </p:sp>
      <p:sp>
        <p:nvSpPr>
          <p:cNvPr id="6" name="Slide Number Placeholder 5"/>
          <p:cNvSpPr>
            <a:spLocks noGrp="1"/>
          </p:cNvSpPr>
          <p:nvPr>
            <p:ph type="sldNum" sz="quarter" idx="12"/>
          </p:nvPr>
        </p:nvSpPr>
        <p:spPr/>
        <p:txBody>
          <a:bodyPr/>
          <a:lstStyle/>
          <a:p>
            <a:fld id="{41D7AA21-27B1-6D4E-8F2F-86EB4B977592}" type="slidenum">
              <a:rPr lang="en-US" smtClean="0"/>
              <a:t>‹#›</a:t>
            </a:fld>
            <a:endParaRPr lang="en-US"/>
          </a:p>
        </p:txBody>
      </p:sp>
    </p:spTree>
    <p:extLst>
      <p:ext uri="{BB962C8B-B14F-4D97-AF65-F5344CB8AC3E}">
        <p14:creationId xmlns:p14="http://schemas.microsoft.com/office/powerpoint/2010/main" val="26384633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Nur Titel">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300833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828CA-6790-5040-AFDC-5F382A6CC651}" type="slidenum">
              <a:rPr lang="en-US" smtClean="0"/>
              <a:t>‹#›</a:t>
            </a:fld>
            <a:endParaRPr lang="en-US"/>
          </a:p>
        </p:txBody>
      </p:sp>
    </p:spTree>
    <p:extLst>
      <p:ext uri="{BB962C8B-B14F-4D97-AF65-F5344CB8AC3E}">
        <p14:creationId xmlns:p14="http://schemas.microsoft.com/office/powerpoint/2010/main" val="38122164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828CA-6790-5040-AFDC-5F382A6CC651}" type="slidenum">
              <a:rPr lang="en-US" smtClean="0"/>
              <a:t>‹#›</a:t>
            </a:fld>
            <a:endParaRPr lang="en-US"/>
          </a:p>
        </p:txBody>
      </p:sp>
    </p:spTree>
    <p:extLst>
      <p:ext uri="{BB962C8B-B14F-4D97-AF65-F5344CB8AC3E}">
        <p14:creationId xmlns:p14="http://schemas.microsoft.com/office/powerpoint/2010/main" val="2530524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828CA-6790-5040-AFDC-5F382A6CC651}" type="slidenum">
              <a:rPr lang="en-US" smtClean="0"/>
              <a:t>‹#›</a:t>
            </a:fld>
            <a:endParaRPr lang="en-US"/>
          </a:p>
        </p:txBody>
      </p:sp>
    </p:spTree>
    <p:extLst>
      <p:ext uri="{BB962C8B-B14F-4D97-AF65-F5344CB8AC3E}">
        <p14:creationId xmlns:p14="http://schemas.microsoft.com/office/powerpoint/2010/main" val="16705526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828CA-6790-5040-AFDC-5F382A6CC651}" type="slidenum">
              <a:rPr lang="en-US" smtClean="0"/>
              <a:t>‹#›</a:t>
            </a:fld>
            <a:endParaRPr lang="en-US"/>
          </a:p>
        </p:txBody>
      </p:sp>
    </p:spTree>
    <p:extLst>
      <p:ext uri="{BB962C8B-B14F-4D97-AF65-F5344CB8AC3E}">
        <p14:creationId xmlns:p14="http://schemas.microsoft.com/office/powerpoint/2010/main" val="24321310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EC828CA-6790-5040-AFDC-5F382A6CC651}" type="slidenum">
              <a:rPr lang="en-US" smtClean="0"/>
              <a:t>‹#›</a:t>
            </a:fld>
            <a:endParaRPr lang="en-US"/>
          </a:p>
        </p:txBody>
      </p:sp>
    </p:spTree>
    <p:extLst>
      <p:ext uri="{BB962C8B-B14F-4D97-AF65-F5344CB8AC3E}">
        <p14:creationId xmlns:p14="http://schemas.microsoft.com/office/powerpoint/2010/main" val="35626090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EC828CA-6790-5040-AFDC-5F382A6CC651}" type="slidenum">
              <a:rPr lang="en-US" smtClean="0"/>
              <a:t>‹#›</a:t>
            </a:fld>
            <a:endParaRPr lang="en-US"/>
          </a:p>
        </p:txBody>
      </p:sp>
    </p:spTree>
    <p:extLst>
      <p:ext uri="{BB962C8B-B14F-4D97-AF65-F5344CB8AC3E}">
        <p14:creationId xmlns:p14="http://schemas.microsoft.com/office/powerpoint/2010/main" val="180453911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EC828CA-6790-5040-AFDC-5F382A6CC651}" type="slidenum">
              <a:rPr lang="en-US" smtClean="0"/>
              <a:t>‹#›</a:t>
            </a:fld>
            <a:endParaRPr lang="en-US"/>
          </a:p>
        </p:txBody>
      </p:sp>
    </p:spTree>
    <p:extLst>
      <p:ext uri="{BB962C8B-B14F-4D97-AF65-F5344CB8AC3E}">
        <p14:creationId xmlns:p14="http://schemas.microsoft.com/office/powerpoint/2010/main" val="20764851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43125F"/>
                </a:solidFill>
              </a:defRPr>
            </a:lvl1pPr>
          </a:lstStyle>
          <a:p>
            <a:r>
              <a:rPr lang="en-GB" dirty="0" smtClean="0"/>
              <a:t>Click to edit Master title style</a:t>
            </a:r>
            <a:endParaRPr lang="en-US" dirty="0"/>
          </a:p>
        </p:txBody>
      </p:sp>
      <p:sp>
        <p:nvSpPr>
          <p:cNvPr id="3" name="Content Placeholder 2"/>
          <p:cNvSpPr>
            <a:spLocks noGrp="1"/>
          </p:cNvSpPr>
          <p:nvPr>
            <p:ph idx="1"/>
          </p:nvPr>
        </p:nvSpPr>
        <p:spPr>
          <a:xfrm>
            <a:off x="457200" y="1417638"/>
            <a:ext cx="8229600" cy="4708525"/>
          </a:xfrm>
        </p:spPr>
        <p:txBody>
          <a:bodyPr/>
          <a:lstStyle>
            <a:lvl1pPr>
              <a:defRPr sz="2400" b="1">
                <a:solidFill>
                  <a:srgbClr val="55BE47"/>
                </a:solidFill>
              </a:defRPr>
            </a:lvl1pPr>
            <a:lvl2pPr>
              <a:defRPr sz="2000" b="0">
                <a:solidFill>
                  <a:srgbClr val="55BE47"/>
                </a:solidFill>
              </a:defRPr>
            </a:lvl2pPr>
            <a:lvl3pPr>
              <a:defRPr sz="2000" b="0">
                <a:solidFill>
                  <a:srgbClr val="55BE47"/>
                </a:solidFill>
              </a:defRPr>
            </a:lvl3pPr>
            <a:lvl4pPr>
              <a:defRPr sz="2000" b="0">
                <a:solidFill>
                  <a:srgbClr val="55BE47"/>
                </a:solidFill>
              </a:defRPr>
            </a:lvl4pPr>
            <a:lvl5pPr>
              <a:defRPr sz="2000" b="0">
                <a:solidFill>
                  <a:srgbClr val="55BE47"/>
                </a:solidFill>
              </a:defRPr>
            </a:lvl5pPr>
          </a:lstStyle>
          <a:p>
            <a:pPr lvl="0"/>
            <a:r>
              <a:rPr lang="en-GB" dirty="0" smtClean="0"/>
              <a:t>Click to edit Master text styles</a:t>
            </a:r>
          </a:p>
          <a:p>
            <a:pPr lvl="1"/>
            <a:r>
              <a:rPr lang="en-GB" dirty="0" smtClean="0"/>
              <a:t>Second level</a:t>
            </a:r>
          </a:p>
          <a:p>
            <a:pPr lvl="2"/>
            <a:r>
              <a:rPr lang="en-GB" dirty="0" smtClean="0"/>
              <a:t>Third level</a:t>
            </a:r>
          </a:p>
          <a:p>
            <a:pPr lvl="3"/>
            <a:r>
              <a:rPr lang="en-GB" dirty="0" smtClean="0"/>
              <a:t>Fourth level</a:t>
            </a:r>
          </a:p>
          <a:p>
            <a:pPr lvl="4"/>
            <a:r>
              <a:rPr lang="en-GB" dirty="0" smtClean="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6" name="Slide Number Placeholder 5"/>
          <p:cNvSpPr>
            <a:spLocks noGrp="1"/>
          </p:cNvSpPr>
          <p:nvPr>
            <p:ph type="sldNum" sz="quarter" idx="12"/>
          </p:nvPr>
        </p:nvSpPr>
        <p:spPr>
          <a:xfrm>
            <a:off x="8328028" y="6301730"/>
            <a:ext cx="717544" cy="365125"/>
          </a:xfrm>
        </p:spPr>
        <p:txBody>
          <a:bodyPr/>
          <a:lstStyle/>
          <a:p>
            <a:fld id="{404FBA1F-13B2-6143-8BFA-9EC1C9B2EDFF}" type="slidenum">
              <a:rPr lang="en-US" smtClean="0"/>
              <a:t>‹#›</a:t>
            </a:fld>
            <a:endParaRPr lang="en-US" dirty="0"/>
          </a:p>
        </p:txBody>
      </p:sp>
    </p:spTree>
    <p:extLst>
      <p:ext uri="{BB962C8B-B14F-4D97-AF65-F5344CB8AC3E}">
        <p14:creationId xmlns:p14="http://schemas.microsoft.com/office/powerpoint/2010/main" val="325885427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828CA-6790-5040-AFDC-5F382A6CC651}" type="slidenum">
              <a:rPr lang="en-US" smtClean="0"/>
              <a:t>‹#›</a:t>
            </a:fld>
            <a:endParaRPr lang="en-US"/>
          </a:p>
        </p:txBody>
      </p:sp>
    </p:spTree>
    <p:extLst>
      <p:ext uri="{BB962C8B-B14F-4D97-AF65-F5344CB8AC3E}">
        <p14:creationId xmlns:p14="http://schemas.microsoft.com/office/powerpoint/2010/main" val="26988910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EC828CA-6790-5040-AFDC-5F382A6CC651}" type="slidenum">
              <a:rPr lang="en-US" smtClean="0"/>
              <a:t>‹#›</a:t>
            </a:fld>
            <a:endParaRPr lang="en-US"/>
          </a:p>
        </p:txBody>
      </p:sp>
    </p:spTree>
    <p:extLst>
      <p:ext uri="{BB962C8B-B14F-4D97-AF65-F5344CB8AC3E}">
        <p14:creationId xmlns:p14="http://schemas.microsoft.com/office/powerpoint/2010/main" val="359986205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828CA-6790-5040-AFDC-5F382A6CC651}" type="slidenum">
              <a:rPr lang="en-US" smtClean="0"/>
              <a:t>‹#›</a:t>
            </a:fld>
            <a:endParaRPr lang="en-US"/>
          </a:p>
        </p:txBody>
      </p:sp>
    </p:spTree>
    <p:extLst>
      <p:ext uri="{BB962C8B-B14F-4D97-AF65-F5344CB8AC3E}">
        <p14:creationId xmlns:p14="http://schemas.microsoft.com/office/powerpoint/2010/main" val="215292531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EC828CA-6790-5040-AFDC-5F382A6CC651}" type="slidenum">
              <a:rPr lang="en-US" smtClean="0"/>
              <a:t>‹#›</a:t>
            </a:fld>
            <a:endParaRPr lang="en-US"/>
          </a:p>
        </p:txBody>
      </p:sp>
    </p:spTree>
    <p:extLst>
      <p:ext uri="{BB962C8B-B14F-4D97-AF65-F5344CB8AC3E}">
        <p14:creationId xmlns:p14="http://schemas.microsoft.com/office/powerpoint/2010/main" val="14320687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947578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6715208" y="4893814"/>
            <a:ext cx="1430631"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1D7AA21-27B1-6D4E-8F2F-86EB4B977592}" type="slidenum">
              <a:rPr lang="en-US" smtClean="0"/>
              <a:t>‹#›</a:t>
            </a:fld>
            <a:endParaRPr lang="en-US"/>
          </a:p>
        </p:txBody>
      </p:sp>
    </p:spTree>
    <p:extLst>
      <p:ext uri="{BB962C8B-B14F-4D97-AF65-F5344CB8AC3E}">
        <p14:creationId xmlns:p14="http://schemas.microsoft.com/office/powerpoint/2010/main" val="34428649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a:xfrm>
            <a:off x="6715208" y="4893814"/>
            <a:ext cx="1430631" cy="365125"/>
          </a:xfrm>
          <a:prstGeom prst="rect">
            <a:avLst/>
          </a:prstGeom>
        </p:spPr>
        <p:txBody>
          <a:bodyPr/>
          <a:lstStyle/>
          <a:p>
            <a:endParaRPr lang="en-US"/>
          </a:p>
        </p:txBody>
      </p:sp>
      <p:sp>
        <p:nvSpPr>
          <p:cNvPr id="9" name="Slide Number Placeholder 8"/>
          <p:cNvSpPr>
            <a:spLocks noGrp="1"/>
          </p:cNvSpPr>
          <p:nvPr>
            <p:ph type="sldNum" sz="quarter" idx="12"/>
          </p:nvPr>
        </p:nvSpPr>
        <p:spPr/>
        <p:txBody>
          <a:bodyPr/>
          <a:lstStyle/>
          <a:p>
            <a:fld id="{41D7AA21-27B1-6D4E-8F2F-86EB4B977592}" type="slidenum">
              <a:rPr lang="en-US" smtClean="0"/>
              <a:t>‹#›</a:t>
            </a:fld>
            <a:endParaRPr lang="en-US"/>
          </a:p>
        </p:txBody>
      </p:sp>
    </p:spTree>
    <p:extLst>
      <p:ext uri="{BB962C8B-B14F-4D97-AF65-F5344CB8AC3E}">
        <p14:creationId xmlns:p14="http://schemas.microsoft.com/office/powerpoint/2010/main" val="38306793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a:xfrm>
            <a:off x="6715208" y="4893814"/>
            <a:ext cx="1430631" cy="365125"/>
          </a:xfrm>
          <a:prstGeom prst="rect">
            <a:avLst/>
          </a:prstGeom>
        </p:spPr>
        <p:txBody>
          <a:bodyPr/>
          <a:lstStyle/>
          <a:p>
            <a:endParaRPr lang="en-US"/>
          </a:p>
        </p:txBody>
      </p:sp>
      <p:sp>
        <p:nvSpPr>
          <p:cNvPr id="5" name="Slide Number Placeholder 4"/>
          <p:cNvSpPr>
            <a:spLocks noGrp="1"/>
          </p:cNvSpPr>
          <p:nvPr>
            <p:ph type="sldNum" sz="quarter" idx="12"/>
          </p:nvPr>
        </p:nvSpPr>
        <p:spPr/>
        <p:txBody>
          <a:bodyPr/>
          <a:lstStyle/>
          <a:p>
            <a:fld id="{41D7AA21-27B1-6D4E-8F2F-86EB4B977592}" type="slidenum">
              <a:rPr lang="en-US" smtClean="0"/>
              <a:t>‹#›</a:t>
            </a:fld>
            <a:endParaRPr lang="en-US"/>
          </a:p>
        </p:txBody>
      </p:sp>
    </p:spTree>
    <p:extLst>
      <p:ext uri="{BB962C8B-B14F-4D97-AF65-F5344CB8AC3E}">
        <p14:creationId xmlns:p14="http://schemas.microsoft.com/office/powerpoint/2010/main" val="1868138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a:xfrm>
            <a:off x="6715208" y="4893814"/>
            <a:ext cx="1430631" cy="365125"/>
          </a:xfrm>
          <a:prstGeom prst="rect">
            <a:avLst/>
          </a:prstGeom>
        </p:spPr>
        <p:txBody>
          <a:bodyPr/>
          <a:lstStyle/>
          <a:p>
            <a:endParaRPr lang="en-US"/>
          </a:p>
        </p:txBody>
      </p:sp>
      <p:sp>
        <p:nvSpPr>
          <p:cNvPr id="4" name="Slide Number Placeholder 3"/>
          <p:cNvSpPr>
            <a:spLocks noGrp="1"/>
          </p:cNvSpPr>
          <p:nvPr>
            <p:ph type="sldNum" sz="quarter" idx="12"/>
          </p:nvPr>
        </p:nvSpPr>
        <p:spPr/>
        <p:txBody>
          <a:bodyPr/>
          <a:lstStyle/>
          <a:p>
            <a:fld id="{41D7AA21-27B1-6D4E-8F2F-86EB4B977592}" type="slidenum">
              <a:rPr lang="en-US" smtClean="0"/>
              <a:t>‹#›</a:t>
            </a:fld>
            <a:endParaRPr lang="en-US"/>
          </a:p>
        </p:txBody>
      </p:sp>
    </p:spTree>
    <p:extLst>
      <p:ext uri="{BB962C8B-B14F-4D97-AF65-F5344CB8AC3E}">
        <p14:creationId xmlns:p14="http://schemas.microsoft.com/office/powerpoint/2010/main" val="8866601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6715208" y="4893814"/>
            <a:ext cx="1430631"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1D7AA21-27B1-6D4E-8F2F-86EB4B977592}" type="slidenum">
              <a:rPr lang="en-US" smtClean="0"/>
              <a:t>‹#›</a:t>
            </a:fld>
            <a:endParaRPr lang="en-US"/>
          </a:p>
        </p:txBody>
      </p:sp>
    </p:spTree>
    <p:extLst>
      <p:ext uri="{BB962C8B-B14F-4D97-AF65-F5344CB8AC3E}">
        <p14:creationId xmlns:p14="http://schemas.microsoft.com/office/powerpoint/2010/main" val="9463972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a:xfrm>
            <a:off x="6715208" y="4893814"/>
            <a:ext cx="1430631" cy="365125"/>
          </a:xfrm>
          <a:prstGeom prst="rect">
            <a:avLst/>
          </a:prstGeom>
        </p:spPr>
        <p:txBody>
          <a:bodyPr/>
          <a:lstStyle/>
          <a:p>
            <a:endParaRPr lang="en-US"/>
          </a:p>
        </p:txBody>
      </p:sp>
      <p:sp>
        <p:nvSpPr>
          <p:cNvPr id="7" name="Slide Number Placeholder 6"/>
          <p:cNvSpPr>
            <a:spLocks noGrp="1"/>
          </p:cNvSpPr>
          <p:nvPr>
            <p:ph type="sldNum" sz="quarter" idx="12"/>
          </p:nvPr>
        </p:nvSpPr>
        <p:spPr/>
        <p:txBody>
          <a:bodyPr/>
          <a:lstStyle/>
          <a:p>
            <a:fld id="{41D7AA21-27B1-6D4E-8F2F-86EB4B977592}" type="slidenum">
              <a:rPr lang="en-US" smtClean="0"/>
              <a:t>‹#›</a:t>
            </a:fld>
            <a:endParaRPr lang="en-US"/>
          </a:p>
        </p:txBody>
      </p:sp>
    </p:spTree>
    <p:extLst>
      <p:ext uri="{BB962C8B-B14F-4D97-AF65-F5344CB8AC3E}">
        <p14:creationId xmlns:p14="http://schemas.microsoft.com/office/powerpoint/2010/main" val="3496869237"/>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3.xml"/><Relationship Id="rId12" Type="http://schemas.openxmlformats.org/officeDocument/2006/relationships/theme" Target="../theme/theme2.xml"/><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941541" y="6356350"/>
            <a:ext cx="586182"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D7AA21-27B1-6D4E-8F2F-86EB4B977592}" type="slidenum">
              <a:rPr lang="en-US" smtClean="0"/>
              <a:t>‹#›</a:t>
            </a:fld>
            <a:endParaRPr lang="en-US"/>
          </a:p>
        </p:txBody>
      </p:sp>
    </p:spTree>
    <p:extLst>
      <p:ext uri="{BB962C8B-B14F-4D97-AF65-F5344CB8AC3E}">
        <p14:creationId xmlns:p14="http://schemas.microsoft.com/office/powerpoint/2010/main" val="41159174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iming>
    <p:tnLst>
      <p:par>
        <p:cTn xmlns:p14="http://schemas.microsoft.com/office/powerpoint/2010/main" id="1" dur="indefinite" restart="never" nodeType="tmRoot"/>
      </p:par>
    </p:tnLst>
  </p:timing>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EC828CA-6790-5040-AFDC-5F382A6CC651}" type="slidenum">
              <a:rPr lang="en-US" smtClean="0"/>
              <a:t>‹#›</a:t>
            </a:fld>
            <a:endParaRPr lang="en-US"/>
          </a:p>
        </p:txBody>
      </p:sp>
    </p:spTree>
    <p:extLst>
      <p:ext uri="{BB962C8B-B14F-4D97-AF65-F5344CB8AC3E}">
        <p14:creationId xmlns:p14="http://schemas.microsoft.com/office/powerpoint/2010/main" val="377123743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1.png"/><Relationship Id="rId4" Type="http://schemas.openxmlformats.org/officeDocument/2006/relationships/image" Target="../media/image32.png"/><Relationship Id="rId5" Type="http://schemas.openxmlformats.org/officeDocument/2006/relationships/image" Target="../media/image33.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1" Type="http://schemas.openxmlformats.org/officeDocument/2006/relationships/slideLayout" Target="../slideLayouts/slideLayout2.xml"/><Relationship Id="rId2" Type="http://schemas.openxmlformats.org/officeDocument/2006/relationships/image" Target="../media/image34.jpeg"/></Relationships>
</file>

<file path=ppt/slides/_rels/slide12.xml.rels><?xml version="1.0" encoding="UTF-8" standalone="yes"?>
<Relationships xmlns="http://schemas.openxmlformats.org/package/2006/relationships"><Relationship Id="rId11" Type="http://schemas.openxmlformats.org/officeDocument/2006/relationships/image" Target="../media/image42.jpeg"/><Relationship Id="rId12" Type="http://schemas.openxmlformats.org/officeDocument/2006/relationships/image" Target="../media/image43.jpeg"/><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35.png"/><Relationship Id="rId4" Type="http://schemas.openxmlformats.org/officeDocument/2006/relationships/image" Target="../media/image36.WMF"/><Relationship Id="rId5" Type="http://schemas.openxmlformats.org/officeDocument/2006/relationships/image" Target="../media/image37.jpeg"/><Relationship Id="rId6" Type="http://schemas.microsoft.com/office/2007/relationships/hdphoto" Target="../media/hdphoto1.wdp"/><Relationship Id="rId7" Type="http://schemas.openxmlformats.org/officeDocument/2006/relationships/image" Target="../media/image38.PNG"/><Relationship Id="rId8" Type="http://schemas.openxmlformats.org/officeDocument/2006/relationships/image" Target="../media/image39.jpeg"/><Relationship Id="rId9" Type="http://schemas.openxmlformats.org/officeDocument/2006/relationships/image" Target="../media/image40.jpeg"/><Relationship Id="rId10" Type="http://schemas.openxmlformats.org/officeDocument/2006/relationships/image" Target="../media/image41.png"/></Relationships>
</file>

<file path=ppt/slides/_rels/slide13.xml.rels><?xml version="1.0" encoding="UTF-8" standalone="yes"?>
<Relationships xmlns="http://schemas.openxmlformats.org/package/2006/relationships"><Relationship Id="rId3" Type="http://schemas.openxmlformats.org/officeDocument/2006/relationships/image" Target="../media/image44.jpeg"/><Relationship Id="rId4" Type="http://schemas.openxmlformats.org/officeDocument/2006/relationships/image" Target="../media/image45.png"/><Relationship Id="rId5" Type="http://schemas.openxmlformats.org/officeDocument/2006/relationships/image" Target="../media/image46.png"/><Relationship Id="rId6" Type="http://schemas.openxmlformats.org/officeDocument/2006/relationships/image" Target="../media/image47.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8.png"/><Relationship Id="rId3" Type="http://schemas.openxmlformats.org/officeDocument/2006/relationships/image" Target="../media/image49.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eeginfo.com" TargetMode="External"/><Relationship Id="rId4" Type="http://schemas.openxmlformats.org/officeDocument/2006/relationships/hyperlink" Target="http://www.harthill.co.uk/leadership-development-framework/leadership-development-framework.html" TargetMode="External"/><Relationship Id="rId5" Type="http://schemas.openxmlformats.org/officeDocument/2006/relationships/hyperlink" Target="biocybernaut.com" TargetMode="External"/><Relationship Id="rId6" Type="http://schemas.openxmlformats.org/officeDocument/2006/relationships/hyperlink" Target="http://www.amazon.co.uk/Symphony-Brain-Evolution-Wave-Biofeedback/dp/0802143814" TargetMode="External"/><Relationship Id="rId1" Type="http://schemas.openxmlformats.org/officeDocument/2006/relationships/slideLayout" Target="../slideLayouts/slideLayout2.xml"/><Relationship Id="rId2" Type="http://schemas.openxmlformats.org/officeDocument/2006/relationships/hyperlink" Target="braintrainuk.com"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50.e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6.png"/><Relationship Id="rId7" Type="http://schemas.openxmlformats.org/officeDocument/2006/relationships/image" Target="../media/image7.png"/><Relationship Id="rId8" Type="http://schemas.openxmlformats.org/officeDocument/2006/relationships/image" Target="../media/image8.png"/><Relationship Id="rId9" Type="http://schemas.openxmlformats.org/officeDocument/2006/relationships/image" Target="../media/image9.png"/><Relationship Id="rId10"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jpeg"/></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4" Type="http://schemas.openxmlformats.org/officeDocument/2006/relationships/image" Target="../media/image16.emf"/><Relationship Id="rId5" Type="http://schemas.openxmlformats.org/officeDocument/2006/relationships/image" Target="../media/image17.emf"/><Relationship Id="rId1" Type="http://schemas.openxmlformats.org/officeDocument/2006/relationships/slideLayout" Target="../slideLayouts/slideLayout2.xml"/><Relationship Id="rId2"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9.xml.rels><?xml version="1.0" encoding="UTF-8" standalone="yes"?>
<Relationships xmlns="http://schemas.openxmlformats.org/package/2006/relationships"><Relationship Id="rId11" Type="http://schemas.openxmlformats.org/officeDocument/2006/relationships/image" Target="../media/image27.jpeg"/><Relationship Id="rId12" Type="http://schemas.openxmlformats.org/officeDocument/2006/relationships/image" Target="../media/image28.jpeg"/><Relationship Id="rId13" Type="http://schemas.openxmlformats.org/officeDocument/2006/relationships/image" Target="../media/image29.jpeg"/><Relationship Id="rId14" Type="http://schemas.openxmlformats.org/officeDocument/2006/relationships/image" Target="../media/image30.jpeg"/><Relationship Id="rId1" Type="http://schemas.openxmlformats.org/officeDocument/2006/relationships/slideLayout" Target="../slideLayouts/slideLayout2.xml"/><Relationship Id="rId2" Type="http://schemas.openxmlformats.org/officeDocument/2006/relationships/image" Target="../media/image18.png"/><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jpeg"/><Relationship Id="rId7" Type="http://schemas.openxmlformats.org/officeDocument/2006/relationships/image" Target="../media/image23.jpeg"/><Relationship Id="rId8" Type="http://schemas.openxmlformats.org/officeDocument/2006/relationships/image" Target="../media/image24.jpeg"/><Relationship Id="rId9" Type="http://schemas.openxmlformats.org/officeDocument/2006/relationships/image" Target="../media/image25.jpeg"/><Relationship Id="rId10" Type="http://schemas.openxmlformats.org/officeDocument/2006/relationships/image" Target="../media/image2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4294967295"/>
          </p:nvPr>
        </p:nvSpPr>
        <p:spPr>
          <a:xfrm>
            <a:off x="1371600" y="4300439"/>
            <a:ext cx="6400800" cy="1752600"/>
          </a:xfrm>
        </p:spPr>
        <p:txBody>
          <a:bodyPr>
            <a:normAutofit fontScale="92500" lnSpcReduction="20000"/>
          </a:bodyPr>
          <a:lstStyle/>
          <a:p>
            <a:pPr marL="0" indent="0" algn="ctr">
              <a:buNone/>
            </a:pPr>
            <a:r>
              <a:rPr lang="en-US" sz="4000" b="1" i="1" dirty="0" smtClean="0">
                <a:solidFill>
                  <a:srgbClr val="55BE47"/>
                </a:solidFill>
              </a:rPr>
              <a:t>Stuart Black</a:t>
            </a:r>
          </a:p>
          <a:p>
            <a:pPr marL="0" indent="0" algn="ctr">
              <a:buNone/>
            </a:pPr>
            <a:r>
              <a:rPr lang="en-US" sz="4000" b="1" dirty="0" smtClean="0"/>
              <a:t>London Quantified Self</a:t>
            </a:r>
            <a:endParaRPr lang="en-US" sz="4000" b="1" dirty="0" smtClean="0"/>
          </a:p>
          <a:p>
            <a:pPr marL="0" indent="0" algn="ctr">
              <a:buNone/>
            </a:pPr>
            <a:r>
              <a:rPr lang="en-US" sz="4000" b="1" dirty="0" smtClean="0"/>
              <a:t>July </a:t>
            </a:r>
            <a:r>
              <a:rPr lang="en-US" sz="4000" b="1" dirty="0" smtClean="0"/>
              <a:t>2013</a:t>
            </a:r>
            <a:endParaRPr lang="en-US" sz="4000" b="1" dirty="0"/>
          </a:p>
        </p:txBody>
      </p:sp>
      <p:sp>
        <p:nvSpPr>
          <p:cNvPr id="2" name="TextBox 1"/>
          <p:cNvSpPr txBox="1"/>
          <p:nvPr/>
        </p:nvSpPr>
        <p:spPr>
          <a:xfrm>
            <a:off x="1371600" y="1803400"/>
            <a:ext cx="6736189" cy="707886"/>
          </a:xfrm>
          <a:prstGeom prst="rect">
            <a:avLst/>
          </a:prstGeom>
          <a:noFill/>
        </p:spPr>
        <p:txBody>
          <a:bodyPr wrap="none" rtlCol="0">
            <a:spAutoFit/>
          </a:bodyPr>
          <a:lstStyle/>
          <a:p>
            <a:r>
              <a:rPr lang="en-US" sz="4000" b="1" dirty="0" smtClean="0">
                <a:solidFill>
                  <a:srgbClr val="43125F"/>
                </a:solidFill>
                <a:latin typeface="Helvetica"/>
                <a:cs typeface="Helvetica"/>
              </a:rPr>
              <a:t>Neurofeedback – My Story</a:t>
            </a:r>
            <a:endParaRPr lang="en-US" sz="4000" b="1" dirty="0">
              <a:solidFill>
                <a:srgbClr val="43125F"/>
              </a:solidFill>
              <a:latin typeface="Helvetica"/>
              <a:cs typeface="Helvetica"/>
            </a:endParaRPr>
          </a:p>
        </p:txBody>
      </p:sp>
    </p:spTree>
    <p:extLst>
      <p:ext uri="{BB962C8B-B14F-4D97-AF65-F5344CB8AC3E}">
        <p14:creationId xmlns:p14="http://schemas.microsoft.com/office/powerpoint/2010/main" val="1584138167"/>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209592" y="2353869"/>
            <a:ext cx="836045" cy="839777"/>
          </a:xfrm>
          <a:prstGeom prst="rect">
            <a:avLst/>
          </a:prstGeom>
        </p:spPr>
      </p:pic>
      <p:grpSp>
        <p:nvGrpSpPr>
          <p:cNvPr id="2" name="Group 34"/>
          <p:cNvGrpSpPr>
            <a:grpSpLocks/>
          </p:cNvGrpSpPr>
          <p:nvPr/>
        </p:nvGrpSpPr>
        <p:grpSpPr bwMode="auto">
          <a:xfrm>
            <a:off x="0" y="3403600"/>
            <a:ext cx="9144000" cy="1185862"/>
            <a:chOff x="0" y="2086"/>
            <a:chExt cx="5760" cy="1056"/>
          </a:xfrm>
        </p:grpSpPr>
        <p:sp>
          <p:nvSpPr>
            <p:cNvPr id="974883" name="Rectangle 3" descr="© INSCALE GmbH, 26.05.2010&#10;http://www.presentationload.com/"/>
            <p:cNvSpPr>
              <a:spLocks noChangeArrowheads="1"/>
            </p:cNvSpPr>
            <p:nvPr/>
          </p:nvSpPr>
          <p:spPr bwMode="gray">
            <a:xfrm>
              <a:off x="0" y="2325"/>
              <a:ext cx="5760" cy="817"/>
            </a:xfrm>
            <a:prstGeom prst="rect">
              <a:avLst/>
            </a:prstGeom>
            <a:gradFill rotWithShape="1">
              <a:gsLst>
                <a:gs pos="0">
                  <a:srgbClr val="DDDDDD"/>
                </a:gs>
                <a:gs pos="100000">
                  <a:srgbClr val="FFFFFF"/>
                </a:gs>
              </a:gsLst>
              <a:lin ang="5400000" scaled="1"/>
            </a:gradFill>
            <a:ln w="9525">
              <a:noFill/>
              <a:miter lim="800000"/>
              <a:headEnd/>
              <a:tailEnd/>
            </a:ln>
          </p:spPr>
          <p:txBody>
            <a:bodyPr wrap="none" lIns="90000" tIns="90000" rIns="72000" bIns="90000" anchor="ctr"/>
            <a:lstStyle/>
            <a:p>
              <a:endParaRPr lang="en-GB" noProof="1">
                <a:latin typeface="Calibri" pitchFamily="34" charset="0"/>
                <a:cs typeface="Calibri" pitchFamily="34" charset="0"/>
              </a:endParaRPr>
            </a:p>
          </p:txBody>
        </p:sp>
        <p:sp>
          <p:nvSpPr>
            <p:cNvPr id="974884" name="Rectangle 36" descr="© INSCALE GmbH, 26.05.2010&#10;http://www.presentationload.com/"/>
            <p:cNvSpPr>
              <a:spLocks noChangeArrowheads="1"/>
            </p:cNvSpPr>
            <p:nvPr/>
          </p:nvSpPr>
          <p:spPr bwMode="gray">
            <a:xfrm flipV="1">
              <a:off x="0" y="2086"/>
              <a:ext cx="5760" cy="246"/>
            </a:xfrm>
            <a:prstGeom prst="rect">
              <a:avLst/>
            </a:prstGeom>
            <a:gradFill rotWithShape="1">
              <a:gsLst>
                <a:gs pos="0">
                  <a:srgbClr val="DBDBDB"/>
                </a:gs>
                <a:gs pos="100000">
                  <a:srgbClr val="FFFFFF"/>
                </a:gs>
              </a:gsLst>
              <a:lin ang="5400000" scaled="1"/>
            </a:gradFill>
            <a:ln w="9525">
              <a:noFill/>
              <a:miter lim="800000"/>
              <a:headEnd/>
              <a:tailEnd/>
            </a:ln>
          </p:spPr>
          <p:txBody>
            <a:bodyPr rot="10800000" wrap="none" lIns="90000" tIns="90000" rIns="72000" bIns="90000" anchor="ctr"/>
            <a:lstStyle/>
            <a:p>
              <a:endParaRPr lang="en-GB" noProof="1">
                <a:latin typeface="Calibri" pitchFamily="34" charset="0"/>
                <a:cs typeface="Calibri" pitchFamily="34" charset="0"/>
              </a:endParaRPr>
            </a:p>
          </p:txBody>
        </p:sp>
      </p:grpSp>
      <p:grpSp>
        <p:nvGrpSpPr>
          <p:cNvPr id="35" name="Gruppieren 34"/>
          <p:cNvGrpSpPr/>
          <p:nvPr/>
        </p:nvGrpSpPr>
        <p:grpSpPr>
          <a:xfrm>
            <a:off x="516880" y="1233338"/>
            <a:ext cx="8545477" cy="2943374"/>
            <a:chOff x="516880" y="915838"/>
            <a:chExt cx="8545477" cy="2943374"/>
          </a:xfrm>
        </p:grpSpPr>
        <p:grpSp>
          <p:nvGrpSpPr>
            <p:cNvPr id="51" name="Gruppieren 50"/>
            <p:cNvGrpSpPr/>
            <p:nvPr/>
          </p:nvGrpSpPr>
          <p:grpSpPr>
            <a:xfrm>
              <a:off x="1537607" y="3498850"/>
              <a:ext cx="6068786" cy="360362"/>
              <a:chOff x="1537607" y="3498850"/>
              <a:chExt cx="6068786" cy="360362"/>
            </a:xfrm>
          </p:grpSpPr>
          <p:sp>
            <p:nvSpPr>
              <p:cNvPr id="50" name="Rechteck 49"/>
              <p:cNvSpPr/>
              <p:nvPr/>
            </p:nvSpPr>
            <p:spPr bwMode="auto">
              <a:xfrm>
                <a:off x="1537607" y="3498850"/>
                <a:ext cx="1213757" cy="360362"/>
              </a:xfrm>
              <a:prstGeom prst="rect">
                <a:avLst/>
              </a:prstGeom>
              <a:gradFill>
                <a:gsLst>
                  <a:gs pos="0">
                    <a:srgbClr val="FFFFFF"/>
                  </a:gs>
                  <a:gs pos="100000">
                    <a:srgbClr val="D7D7D7"/>
                  </a:gs>
                </a:gsLst>
                <a:lin ang="5400000" scaled="0"/>
              </a:gradFill>
              <a:ln w="12700">
                <a:solidFill>
                  <a:srgbClr val="C0C0C0"/>
                </a:solidFill>
                <a:miter lim="800000"/>
                <a:headEnd/>
                <a:tailEnd/>
              </a:ln>
              <a:effectLst>
                <a:outerShdw blurRad="76200" dir="18900000" sy="23000" kx="-1200000" algn="bl" rotWithShape="0">
                  <a:prstClr val="black">
                    <a:alpha val="20000"/>
                  </a:prstClr>
                </a:outerShdw>
                <a:reflection blurRad="6350" stA="50000" endA="300" endPos="55000" dir="5400000" sy="-100000" algn="bl" rotWithShape="0"/>
              </a:effectLst>
            </p:spPr>
            <p:txBody>
              <a:bodyPr lIns="72000" tIns="0" rIns="0" bIns="0" anchor="ctr" anchorCtr="0"/>
              <a:lstStyle/>
              <a:p>
                <a:pPr marL="88900" indent="-88900" algn="ctr">
                  <a:spcAft>
                    <a:spcPts val="600"/>
                  </a:spcAft>
                  <a:buClr>
                    <a:schemeClr val="bg1">
                      <a:lumMod val="50000"/>
                    </a:schemeClr>
                  </a:buClr>
                  <a:buSzPct val="80000"/>
                  <a:tabLst>
                    <a:tab pos="361950" algn="r"/>
                    <a:tab pos="1076325" algn="r"/>
                    <a:tab pos="1790700" algn="r"/>
                    <a:tab pos="2514600" algn="r"/>
                    <a:tab pos="3228975" algn="r"/>
                    <a:tab pos="3943350" algn="r"/>
                    <a:tab pos="4667250" algn="r"/>
                    <a:tab pos="5381625" algn="r"/>
                    <a:tab pos="6096000" algn="r"/>
                    <a:tab pos="6819900" algn="r"/>
                    <a:tab pos="7534275" algn="r"/>
                  </a:tabLst>
                </a:pPr>
                <a:r>
                  <a:rPr lang="de-DE" sz="2000" b="1" noProof="1" smtClean="0">
                    <a:solidFill>
                      <a:schemeClr val="tx1">
                        <a:lumMod val="65000"/>
                        <a:lumOff val="35000"/>
                      </a:schemeClr>
                    </a:solidFill>
                    <a:effectLst>
                      <a:innerShdw blurRad="63500" dist="63500" dir="13500000">
                        <a:prstClr val="black">
                          <a:alpha val="50000"/>
                        </a:prstClr>
                      </a:innerShdw>
                    </a:effectLst>
                  </a:rPr>
                  <a:t>1960s</a:t>
                </a:r>
                <a:endParaRPr lang="de-DE" sz="2000" b="1" noProof="1">
                  <a:solidFill>
                    <a:schemeClr val="tx1">
                      <a:lumMod val="65000"/>
                      <a:lumOff val="35000"/>
                    </a:schemeClr>
                  </a:solidFill>
                  <a:effectLst>
                    <a:innerShdw blurRad="63500" dist="63500" dir="13500000">
                      <a:prstClr val="black">
                        <a:alpha val="50000"/>
                      </a:prstClr>
                    </a:innerShdw>
                  </a:effectLst>
                </a:endParaRPr>
              </a:p>
            </p:txBody>
          </p:sp>
          <p:sp>
            <p:nvSpPr>
              <p:cNvPr id="44" name="Rechteck 43"/>
              <p:cNvSpPr/>
              <p:nvPr/>
            </p:nvSpPr>
            <p:spPr bwMode="auto">
              <a:xfrm>
                <a:off x="2751364" y="3498850"/>
                <a:ext cx="1213757" cy="360362"/>
              </a:xfrm>
              <a:prstGeom prst="rect">
                <a:avLst/>
              </a:prstGeom>
              <a:gradFill>
                <a:gsLst>
                  <a:gs pos="0">
                    <a:srgbClr val="FFFFFF"/>
                  </a:gs>
                  <a:gs pos="100000">
                    <a:srgbClr val="D7D7D7"/>
                  </a:gs>
                </a:gsLst>
                <a:lin ang="5400000" scaled="0"/>
              </a:gradFill>
              <a:ln w="12700">
                <a:solidFill>
                  <a:srgbClr val="C0C0C0"/>
                </a:solidFill>
                <a:miter lim="800000"/>
                <a:headEnd/>
                <a:tailEnd/>
              </a:ln>
              <a:effectLst>
                <a:outerShdw blurRad="76200" dir="18900000" sy="23000" kx="-1200000" algn="bl" rotWithShape="0">
                  <a:prstClr val="black">
                    <a:alpha val="20000"/>
                  </a:prstClr>
                </a:outerShdw>
                <a:reflection blurRad="6350" stA="50000" endA="300" endPos="55000" dir="5400000" sy="-100000" algn="bl" rotWithShape="0"/>
              </a:effectLst>
            </p:spPr>
            <p:txBody>
              <a:bodyPr lIns="72000" tIns="0" rIns="0" bIns="0" anchor="ctr" anchorCtr="0"/>
              <a:lstStyle/>
              <a:p>
                <a:pPr marL="88900" indent="-88900" algn="ctr">
                  <a:spcAft>
                    <a:spcPts val="600"/>
                  </a:spcAft>
                  <a:buClr>
                    <a:schemeClr val="bg1">
                      <a:lumMod val="50000"/>
                    </a:schemeClr>
                  </a:buClr>
                  <a:buSzPct val="80000"/>
                  <a:tabLst>
                    <a:tab pos="361950" algn="r"/>
                    <a:tab pos="1076325" algn="r"/>
                    <a:tab pos="1790700" algn="r"/>
                    <a:tab pos="2514600" algn="r"/>
                    <a:tab pos="3228975" algn="r"/>
                    <a:tab pos="3943350" algn="r"/>
                    <a:tab pos="4667250" algn="r"/>
                    <a:tab pos="5381625" algn="r"/>
                    <a:tab pos="6096000" algn="r"/>
                    <a:tab pos="6819900" algn="r"/>
                    <a:tab pos="7534275" algn="r"/>
                  </a:tabLst>
                </a:pPr>
                <a:r>
                  <a:rPr lang="de-DE" sz="2000" b="1" noProof="1" smtClean="0">
                    <a:solidFill>
                      <a:schemeClr val="tx1">
                        <a:lumMod val="65000"/>
                        <a:lumOff val="35000"/>
                      </a:schemeClr>
                    </a:solidFill>
                    <a:effectLst>
                      <a:innerShdw blurRad="63500" dist="63500" dir="13500000">
                        <a:prstClr val="black">
                          <a:alpha val="50000"/>
                        </a:prstClr>
                      </a:innerShdw>
                    </a:effectLst>
                  </a:rPr>
                  <a:t>1970s</a:t>
                </a:r>
                <a:endParaRPr lang="de-DE" sz="2000" b="1" noProof="1">
                  <a:solidFill>
                    <a:schemeClr val="tx1">
                      <a:lumMod val="65000"/>
                      <a:lumOff val="35000"/>
                    </a:schemeClr>
                  </a:solidFill>
                  <a:effectLst>
                    <a:innerShdw blurRad="63500" dist="63500" dir="13500000">
                      <a:prstClr val="black">
                        <a:alpha val="50000"/>
                      </a:prstClr>
                    </a:innerShdw>
                  </a:effectLst>
                </a:endParaRPr>
              </a:p>
            </p:txBody>
          </p:sp>
          <p:sp>
            <p:nvSpPr>
              <p:cNvPr id="45" name="Rechteck 44"/>
              <p:cNvSpPr/>
              <p:nvPr/>
            </p:nvSpPr>
            <p:spPr bwMode="auto">
              <a:xfrm>
                <a:off x="3965121" y="3498850"/>
                <a:ext cx="1213757" cy="360362"/>
              </a:xfrm>
              <a:prstGeom prst="rect">
                <a:avLst/>
              </a:prstGeom>
              <a:gradFill>
                <a:gsLst>
                  <a:gs pos="0">
                    <a:srgbClr val="FFFFFF"/>
                  </a:gs>
                  <a:gs pos="100000">
                    <a:srgbClr val="D7D7D7"/>
                  </a:gs>
                </a:gsLst>
                <a:lin ang="5400000" scaled="0"/>
              </a:gradFill>
              <a:ln w="12700">
                <a:solidFill>
                  <a:srgbClr val="C0C0C0"/>
                </a:solidFill>
                <a:miter lim="800000"/>
                <a:headEnd/>
                <a:tailEnd/>
              </a:ln>
              <a:effectLst>
                <a:outerShdw blurRad="76200" dir="18900000" sy="23000" kx="-1200000" algn="bl" rotWithShape="0">
                  <a:prstClr val="black">
                    <a:alpha val="20000"/>
                  </a:prstClr>
                </a:outerShdw>
                <a:reflection blurRad="6350" stA="50000" endA="300" endPos="55000" dir="5400000" sy="-100000" algn="bl" rotWithShape="0"/>
              </a:effectLst>
            </p:spPr>
            <p:txBody>
              <a:bodyPr lIns="72000" tIns="0" rIns="0" bIns="0" anchor="ctr" anchorCtr="0"/>
              <a:lstStyle/>
              <a:p>
                <a:pPr marL="88900" indent="-88900" algn="ctr">
                  <a:spcAft>
                    <a:spcPts val="600"/>
                  </a:spcAft>
                  <a:buClr>
                    <a:schemeClr val="bg1">
                      <a:lumMod val="50000"/>
                    </a:schemeClr>
                  </a:buClr>
                  <a:buSzPct val="80000"/>
                  <a:tabLst>
                    <a:tab pos="361950" algn="r"/>
                    <a:tab pos="1076325" algn="r"/>
                    <a:tab pos="1790700" algn="r"/>
                    <a:tab pos="2514600" algn="r"/>
                    <a:tab pos="3228975" algn="r"/>
                    <a:tab pos="3943350" algn="r"/>
                    <a:tab pos="4667250" algn="r"/>
                    <a:tab pos="5381625" algn="r"/>
                    <a:tab pos="6096000" algn="r"/>
                    <a:tab pos="6819900" algn="r"/>
                    <a:tab pos="7534275" algn="r"/>
                  </a:tabLst>
                </a:pPr>
                <a:r>
                  <a:rPr lang="de-DE" sz="2000" b="1" noProof="1" smtClean="0">
                    <a:solidFill>
                      <a:schemeClr val="tx1">
                        <a:lumMod val="65000"/>
                        <a:lumOff val="35000"/>
                      </a:schemeClr>
                    </a:solidFill>
                    <a:effectLst>
                      <a:innerShdw blurRad="63500" dist="63500" dir="13500000">
                        <a:prstClr val="black">
                          <a:alpha val="50000"/>
                        </a:prstClr>
                      </a:innerShdw>
                    </a:effectLst>
                  </a:rPr>
                  <a:t>1980s</a:t>
                </a:r>
                <a:endParaRPr lang="de-DE" sz="2000" b="1" noProof="1">
                  <a:solidFill>
                    <a:schemeClr val="tx1">
                      <a:lumMod val="65000"/>
                      <a:lumOff val="35000"/>
                    </a:schemeClr>
                  </a:solidFill>
                  <a:effectLst>
                    <a:innerShdw blurRad="63500" dist="63500" dir="13500000">
                      <a:prstClr val="black">
                        <a:alpha val="50000"/>
                      </a:prstClr>
                    </a:innerShdw>
                  </a:effectLst>
                </a:endParaRPr>
              </a:p>
            </p:txBody>
          </p:sp>
          <p:sp>
            <p:nvSpPr>
              <p:cNvPr id="47" name="Rechteck 46"/>
              <p:cNvSpPr/>
              <p:nvPr/>
            </p:nvSpPr>
            <p:spPr bwMode="auto">
              <a:xfrm>
                <a:off x="6392636" y="3498850"/>
                <a:ext cx="1213757" cy="360362"/>
              </a:xfrm>
              <a:prstGeom prst="rect">
                <a:avLst/>
              </a:prstGeom>
              <a:gradFill>
                <a:gsLst>
                  <a:gs pos="0">
                    <a:srgbClr val="FFFFFF"/>
                  </a:gs>
                  <a:gs pos="100000">
                    <a:srgbClr val="D7D7D7"/>
                  </a:gs>
                </a:gsLst>
                <a:lin ang="5400000" scaled="0"/>
              </a:gradFill>
              <a:ln w="12700">
                <a:solidFill>
                  <a:srgbClr val="C0C0C0"/>
                </a:solidFill>
                <a:miter lim="800000"/>
                <a:headEnd/>
                <a:tailEnd/>
              </a:ln>
              <a:effectLst>
                <a:outerShdw blurRad="76200" dir="18900000" sy="23000" kx="-1200000" algn="bl" rotWithShape="0">
                  <a:prstClr val="black">
                    <a:alpha val="20000"/>
                  </a:prstClr>
                </a:outerShdw>
                <a:reflection blurRad="6350" stA="50000" endA="300" endPos="55000" dir="5400000" sy="-100000" algn="bl" rotWithShape="0"/>
              </a:effectLst>
            </p:spPr>
            <p:txBody>
              <a:bodyPr lIns="72000" tIns="0" rIns="0" bIns="0" anchor="ctr" anchorCtr="0"/>
              <a:lstStyle/>
              <a:p>
                <a:pPr marL="88900" indent="-88900" algn="ctr">
                  <a:spcAft>
                    <a:spcPts val="600"/>
                  </a:spcAft>
                  <a:buClr>
                    <a:schemeClr val="bg1">
                      <a:lumMod val="50000"/>
                    </a:schemeClr>
                  </a:buClr>
                  <a:buSzPct val="80000"/>
                  <a:tabLst>
                    <a:tab pos="361950" algn="r"/>
                    <a:tab pos="1076325" algn="r"/>
                    <a:tab pos="1790700" algn="r"/>
                    <a:tab pos="2514600" algn="r"/>
                    <a:tab pos="3228975" algn="r"/>
                    <a:tab pos="3943350" algn="r"/>
                    <a:tab pos="4667250" algn="r"/>
                    <a:tab pos="5381625" algn="r"/>
                    <a:tab pos="6096000" algn="r"/>
                    <a:tab pos="6819900" algn="r"/>
                    <a:tab pos="7534275" algn="r"/>
                  </a:tabLst>
                </a:pPr>
                <a:r>
                  <a:rPr lang="de-DE" sz="2000" b="1" noProof="1" smtClean="0">
                    <a:solidFill>
                      <a:schemeClr val="tx1">
                        <a:lumMod val="65000"/>
                        <a:lumOff val="35000"/>
                      </a:schemeClr>
                    </a:solidFill>
                    <a:effectLst>
                      <a:innerShdw blurRad="63500" dist="63500" dir="13500000">
                        <a:prstClr val="black">
                          <a:alpha val="50000"/>
                        </a:prstClr>
                      </a:innerShdw>
                    </a:effectLst>
                  </a:rPr>
                  <a:t>2000s</a:t>
                </a:r>
                <a:endParaRPr lang="de-DE" sz="2000" b="1" noProof="1">
                  <a:solidFill>
                    <a:schemeClr val="tx1">
                      <a:lumMod val="65000"/>
                      <a:lumOff val="35000"/>
                    </a:schemeClr>
                  </a:solidFill>
                  <a:effectLst>
                    <a:innerShdw blurRad="63500" dist="63500" dir="13500000">
                      <a:prstClr val="black">
                        <a:alpha val="50000"/>
                      </a:prstClr>
                    </a:innerShdw>
                  </a:effectLst>
                </a:endParaRPr>
              </a:p>
            </p:txBody>
          </p:sp>
        </p:grpSp>
        <p:grpSp>
          <p:nvGrpSpPr>
            <p:cNvPr id="30" name="Gruppieren 29"/>
            <p:cNvGrpSpPr/>
            <p:nvPr/>
          </p:nvGrpSpPr>
          <p:grpSpPr>
            <a:xfrm>
              <a:off x="516880" y="920750"/>
              <a:ext cx="1626870" cy="2578099"/>
              <a:chOff x="516880" y="920750"/>
              <a:chExt cx="1626870" cy="2578099"/>
            </a:xfrm>
          </p:grpSpPr>
          <p:sp>
            <p:nvSpPr>
              <p:cNvPr id="52" name="Line 55" descr="© INSCALE GmbH, 26.05.2010&#10;http://www.presentationload.com/"/>
              <p:cNvSpPr>
                <a:spLocks noChangeShapeType="1"/>
              </p:cNvSpPr>
              <p:nvPr/>
            </p:nvSpPr>
            <p:spPr bwMode="gray">
              <a:xfrm flipH="1" flipV="1">
                <a:off x="516880" y="1890246"/>
                <a:ext cx="825500" cy="1608598"/>
              </a:xfrm>
              <a:prstGeom prst="line">
                <a:avLst/>
              </a:prstGeom>
              <a:noFill/>
              <a:ln w="19050">
                <a:solidFill>
                  <a:srgbClr val="B2B2B2"/>
                </a:solidFill>
                <a:prstDash val="sysDot"/>
                <a:round/>
                <a:headEnd/>
                <a:tailEnd/>
              </a:ln>
              <a:effectLst/>
            </p:spPr>
            <p:txBody>
              <a:bodyPr/>
              <a:lstStyle/>
              <a:p>
                <a:endParaRPr lang="en-GB" dirty="0">
                  <a:latin typeface="Calibri" pitchFamily="34" charset="0"/>
                  <a:cs typeface="Calibri" pitchFamily="34" charset="0"/>
                </a:endParaRPr>
              </a:p>
            </p:txBody>
          </p:sp>
          <p:sp>
            <p:nvSpPr>
              <p:cNvPr id="53" name="Text Box 56" descr="© INSCALE GmbH, 26.05.2010&#10;http://www.presentationload.com/"/>
              <p:cNvSpPr txBox="1">
                <a:spLocks noChangeArrowheads="1"/>
              </p:cNvSpPr>
              <p:nvPr/>
            </p:nvSpPr>
            <p:spPr bwMode="gray">
              <a:xfrm>
                <a:off x="516880" y="920750"/>
                <a:ext cx="1626870" cy="969496"/>
              </a:xfrm>
              <a:prstGeom prst="rect">
                <a:avLst/>
              </a:prstGeom>
              <a:noFill/>
              <a:ln w="9525">
                <a:noFill/>
                <a:miter lim="800000"/>
                <a:headEnd/>
                <a:tailEnd/>
              </a:ln>
              <a:effectLst/>
            </p:spPr>
            <p:txBody>
              <a:bodyPr wrap="square" lIns="90000" tIns="0" rIns="72000">
                <a:spAutoFit/>
              </a:bodyPr>
              <a:lstStyle/>
              <a:p>
                <a:pPr algn="l">
                  <a:spcBef>
                    <a:spcPct val="50000"/>
                  </a:spcBef>
                </a:pPr>
                <a:r>
                  <a:rPr lang="en-GB" sz="1200" noProof="1" smtClean="0">
                    <a:solidFill>
                      <a:srgbClr val="660066"/>
                    </a:solidFill>
                    <a:latin typeface="Calibri" pitchFamily="34" charset="0"/>
                    <a:cs typeface="Calibri" pitchFamily="34" charset="0"/>
                  </a:rPr>
                  <a:t>Neurofeedback is born.        Joe Kamiya demonstrates control of Alpha waves in response to feedback.</a:t>
                </a:r>
                <a:endParaRPr lang="en-GB" sz="1200" noProof="1">
                  <a:solidFill>
                    <a:srgbClr val="660066"/>
                  </a:solidFill>
                  <a:latin typeface="Calibri" pitchFamily="34" charset="0"/>
                  <a:cs typeface="Calibri" pitchFamily="34" charset="0"/>
                </a:endParaRPr>
              </a:p>
            </p:txBody>
          </p:sp>
          <p:sp>
            <p:nvSpPr>
              <p:cNvPr id="64" name="Gleichschenkliges Dreieck 63"/>
              <p:cNvSpPr/>
              <p:nvPr/>
            </p:nvSpPr>
            <p:spPr bwMode="auto">
              <a:xfrm>
                <a:off x="1289040" y="3406883"/>
                <a:ext cx="106680" cy="91966"/>
              </a:xfrm>
              <a:prstGeom prst="triangle">
                <a:avLst/>
              </a:prstGeom>
              <a:solidFill>
                <a:schemeClr val="bg1">
                  <a:lumMod val="50000"/>
                </a:schemeClr>
              </a:solidFill>
              <a:ln w="12700">
                <a:noFill/>
                <a:round/>
                <a:headEnd/>
                <a:tailEnd/>
              </a:ln>
            </p:spPr>
            <p:txBody>
              <a:bodyPr rtlCol="0" anchor="ctr"/>
              <a:lstStyle/>
              <a:p>
                <a:pPr algn="ctr"/>
                <a:endParaRPr lang="de-DE" dirty="0"/>
              </a:p>
            </p:txBody>
          </p:sp>
        </p:grpSp>
        <p:grpSp>
          <p:nvGrpSpPr>
            <p:cNvPr id="31" name="Gruppieren 30"/>
            <p:cNvGrpSpPr/>
            <p:nvPr/>
          </p:nvGrpSpPr>
          <p:grpSpPr>
            <a:xfrm>
              <a:off x="2862570" y="1403349"/>
              <a:ext cx="1809909" cy="2095500"/>
              <a:chOff x="2862570" y="1403349"/>
              <a:chExt cx="1809909" cy="2095500"/>
            </a:xfrm>
          </p:grpSpPr>
          <p:sp>
            <p:nvSpPr>
              <p:cNvPr id="55" name="Text Box 57" descr="© INSCALE GmbH, 26.05.2010&#10;http://www.presentationload.com/"/>
              <p:cNvSpPr txBox="1">
                <a:spLocks noChangeArrowheads="1"/>
              </p:cNvSpPr>
              <p:nvPr/>
            </p:nvSpPr>
            <p:spPr bwMode="gray">
              <a:xfrm>
                <a:off x="2881779" y="1467989"/>
                <a:ext cx="1790700" cy="600164"/>
              </a:xfrm>
              <a:prstGeom prst="rect">
                <a:avLst/>
              </a:prstGeom>
              <a:noFill/>
              <a:ln w="9525">
                <a:noFill/>
                <a:miter lim="800000"/>
                <a:headEnd/>
                <a:tailEnd/>
              </a:ln>
              <a:effectLst/>
            </p:spPr>
            <p:txBody>
              <a:bodyPr wrap="square" lIns="90000" tIns="0" rIns="72000">
                <a:spAutoFit/>
              </a:bodyPr>
              <a:lstStyle/>
              <a:p>
                <a:pPr lvl="0">
                  <a:spcBef>
                    <a:spcPct val="50000"/>
                  </a:spcBef>
                </a:pPr>
                <a:r>
                  <a:rPr lang="en-GB" sz="1200" noProof="1" smtClean="0">
                    <a:solidFill>
                      <a:srgbClr val="660066"/>
                    </a:solidFill>
                    <a:latin typeface="Calibri" pitchFamily="34" charset="0"/>
                    <a:cs typeface="Calibri" pitchFamily="34" charset="0"/>
                  </a:rPr>
                  <a:t>Barry Sterman suppreses epileptic seizures using Neurofeedback.</a:t>
                </a:r>
                <a:endParaRPr lang="en-GB" sz="1200" noProof="1">
                  <a:solidFill>
                    <a:srgbClr val="660066"/>
                  </a:solidFill>
                  <a:latin typeface="Calibri" pitchFamily="34" charset="0"/>
                  <a:cs typeface="Calibri" pitchFamily="34" charset="0"/>
                </a:endParaRPr>
              </a:p>
            </p:txBody>
          </p:sp>
          <p:sp>
            <p:nvSpPr>
              <p:cNvPr id="58" name="Line 55" descr="© INSCALE GmbH, 26.05.2010&#10;http://www.presentationload.com/"/>
              <p:cNvSpPr>
                <a:spLocks noChangeShapeType="1"/>
              </p:cNvSpPr>
              <p:nvPr/>
            </p:nvSpPr>
            <p:spPr bwMode="gray">
              <a:xfrm flipV="1">
                <a:off x="2913529" y="1403349"/>
                <a:ext cx="0" cy="2095495"/>
              </a:xfrm>
              <a:prstGeom prst="line">
                <a:avLst/>
              </a:prstGeom>
              <a:noFill/>
              <a:ln w="19050">
                <a:solidFill>
                  <a:srgbClr val="B2B2B2"/>
                </a:solidFill>
                <a:prstDash val="sysDot"/>
                <a:round/>
                <a:headEnd/>
                <a:tailEnd/>
              </a:ln>
              <a:effectLst/>
            </p:spPr>
            <p:txBody>
              <a:bodyPr/>
              <a:lstStyle/>
              <a:p>
                <a:endParaRPr lang="en-GB" dirty="0">
                  <a:latin typeface="Calibri" pitchFamily="34" charset="0"/>
                  <a:cs typeface="Calibri" pitchFamily="34" charset="0"/>
                </a:endParaRPr>
              </a:p>
            </p:txBody>
          </p:sp>
          <p:sp>
            <p:nvSpPr>
              <p:cNvPr id="65" name="Gleichschenkliges Dreieck 64"/>
              <p:cNvSpPr/>
              <p:nvPr/>
            </p:nvSpPr>
            <p:spPr bwMode="auto">
              <a:xfrm>
                <a:off x="2862570" y="3406883"/>
                <a:ext cx="106680" cy="91966"/>
              </a:xfrm>
              <a:prstGeom prst="triangle">
                <a:avLst/>
              </a:prstGeom>
              <a:solidFill>
                <a:schemeClr val="bg1">
                  <a:lumMod val="50000"/>
                </a:schemeClr>
              </a:solidFill>
              <a:ln w="12700">
                <a:noFill/>
                <a:round/>
                <a:headEnd/>
                <a:tailEnd/>
              </a:ln>
            </p:spPr>
            <p:txBody>
              <a:bodyPr rtlCol="0" anchor="ctr"/>
              <a:lstStyle/>
              <a:p>
                <a:pPr algn="ctr"/>
                <a:endParaRPr lang="de-DE" dirty="0"/>
              </a:p>
            </p:txBody>
          </p:sp>
        </p:grpSp>
        <p:grpSp>
          <p:nvGrpSpPr>
            <p:cNvPr id="32" name="Gruppieren 31"/>
            <p:cNvGrpSpPr/>
            <p:nvPr/>
          </p:nvGrpSpPr>
          <p:grpSpPr>
            <a:xfrm>
              <a:off x="8015897" y="966937"/>
              <a:ext cx="1046460" cy="2531912"/>
              <a:chOff x="8015897" y="966937"/>
              <a:chExt cx="1046460" cy="2531912"/>
            </a:xfrm>
          </p:grpSpPr>
          <p:sp>
            <p:nvSpPr>
              <p:cNvPr id="57" name="Text Box 58" descr="© INSCALE GmbH, 26.05.2010&#10;http://www.presentationload.com/"/>
              <p:cNvSpPr txBox="1">
                <a:spLocks noChangeArrowheads="1"/>
              </p:cNvSpPr>
              <p:nvPr/>
            </p:nvSpPr>
            <p:spPr bwMode="gray">
              <a:xfrm>
                <a:off x="8073954" y="1918881"/>
                <a:ext cx="988403" cy="415498"/>
              </a:xfrm>
              <a:prstGeom prst="rect">
                <a:avLst/>
              </a:prstGeom>
              <a:noFill/>
              <a:ln w="9525">
                <a:noFill/>
                <a:miter lim="800000"/>
                <a:headEnd/>
                <a:tailEnd/>
              </a:ln>
              <a:effectLst/>
            </p:spPr>
            <p:txBody>
              <a:bodyPr wrap="square" lIns="72000" tIns="0" rIns="90000">
                <a:spAutoFit/>
              </a:bodyPr>
              <a:lstStyle/>
              <a:p>
                <a:pPr lvl="0">
                  <a:spcBef>
                    <a:spcPct val="50000"/>
                  </a:spcBef>
                </a:pPr>
                <a:r>
                  <a:rPr lang="en-GB" sz="1200" noProof="1" smtClean="0">
                    <a:solidFill>
                      <a:srgbClr val="660066"/>
                    </a:solidFill>
                    <a:latin typeface="Calibri" pitchFamily="34" charset="0"/>
                    <a:cs typeface="Calibri" pitchFamily="34" charset="0"/>
                  </a:rPr>
                  <a:t>BrainTrainUK launched</a:t>
                </a:r>
                <a:endParaRPr lang="en-GB" sz="1200" noProof="1">
                  <a:solidFill>
                    <a:srgbClr val="660066"/>
                  </a:solidFill>
                  <a:latin typeface="Calibri" pitchFamily="34" charset="0"/>
                  <a:cs typeface="Calibri" pitchFamily="34" charset="0"/>
                </a:endParaRPr>
              </a:p>
            </p:txBody>
          </p:sp>
          <p:sp>
            <p:nvSpPr>
              <p:cNvPr id="59" name="Line 55" descr="© INSCALE GmbH, 26.05.2010&#10;http://www.presentationload.com/"/>
              <p:cNvSpPr>
                <a:spLocks noChangeShapeType="1"/>
              </p:cNvSpPr>
              <p:nvPr/>
            </p:nvSpPr>
            <p:spPr bwMode="gray">
              <a:xfrm flipV="1">
                <a:off x="8066855" y="966937"/>
                <a:ext cx="7643" cy="2531912"/>
              </a:xfrm>
              <a:prstGeom prst="line">
                <a:avLst/>
              </a:prstGeom>
              <a:noFill/>
              <a:ln w="19050">
                <a:solidFill>
                  <a:srgbClr val="B2B2B2"/>
                </a:solidFill>
                <a:prstDash val="sysDot"/>
                <a:round/>
                <a:headEnd/>
                <a:tailEnd/>
              </a:ln>
              <a:effectLst/>
            </p:spPr>
            <p:txBody>
              <a:bodyPr/>
              <a:lstStyle/>
              <a:p>
                <a:endParaRPr lang="en-GB" dirty="0">
                  <a:latin typeface="Calibri" pitchFamily="34" charset="0"/>
                  <a:cs typeface="Calibri" pitchFamily="34" charset="0"/>
                </a:endParaRPr>
              </a:p>
            </p:txBody>
          </p:sp>
          <p:sp>
            <p:nvSpPr>
              <p:cNvPr id="66" name="Gleichschenkliges Dreieck 65"/>
              <p:cNvSpPr/>
              <p:nvPr/>
            </p:nvSpPr>
            <p:spPr bwMode="auto">
              <a:xfrm>
                <a:off x="8015897" y="3406883"/>
                <a:ext cx="106680" cy="91966"/>
              </a:xfrm>
              <a:prstGeom prst="triangle">
                <a:avLst/>
              </a:prstGeom>
              <a:solidFill>
                <a:schemeClr val="bg1">
                  <a:lumMod val="50000"/>
                </a:schemeClr>
              </a:solidFill>
              <a:ln w="12700">
                <a:noFill/>
                <a:round/>
                <a:headEnd/>
                <a:tailEnd/>
              </a:ln>
            </p:spPr>
            <p:txBody>
              <a:bodyPr rtlCol="0" anchor="ctr"/>
              <a:lstStyle/>
              <a:p>
                <a:pPr algn="ctr"/>
                <a:endParaRPr lang="de-DE" dirty="0"/>
              </a:p>
            </p:txBody>
          </p:sp>
        </p:grpSp>
        <p:grpSp>
          <p:nvGrpSpPr>
            <p:cNvPr id="33" name="Gruppieren 32"/>
            <p:cNvGrpSpPr/>
            <p:nvPr/>
          </p:nvGrpSpPr>
          <p:grpSpPr>
            <a:xfrm>
              <a:off x="2554514" y="915838"/>
              <a:ext cx="2070100" cy="2593606"/>
              <a:chOff x="2554514" y="915838"/>
              <a:chExt cx="2070100" cy="2593606"/>
            </a:xfrm>
          </p:grpSpPr>
          <p:sp>
            <p:nvSpPr>
              <p:cNvPr id="60" name="Line 55" descr="© INSCALE GmbH, 26.05.2010&#10;http://www.presentationload.com/"/>
              <p:cNvSpPr>
                <a:spLocks noChangeShapeType="1"/>
              </p:cNvSpPr>
              <p:nvPr/>
            </p:nvSpPr>
            <p:spPr bwMode="gray">
              <a:xfrm flipV="1">
                <a:off x="2554514" y="981993"/>
                <a:ext cx="0" cy="2527451"/>
              </a:xfrm>
              <a:prstGeom prst="line">
                <a:avLst/>
              </a:prstGeom>
              <a:noFill/>
              <a:ln w="19050">
                <a:solidFill>
                  <a:srgbClr val="B2B2B2"/>
                </a:solidFill>
                <a:prstDash val="sysDot"/>
                <a:round/>
                <a:headEnd/>
                <a:tailEnd/>
              </a:ln>
              <a:effectLst/>
            </p:spPr>
            <p:txBody>
              <a:bodyPr/>
              <a:lstStyle/>
              <a:p>
                <a:endParaRPr lang="en-GB" dirty="0">
                  <a:latin typeface="Calibri" pitchFamily="34" charset="0"/>
                  <a:cs typeface="Calibri" pitchFamily="34" charset="0"/>
                </a:endParaRPr>
              </a:p>
            </p:txBody>
          </p:sp>
          <p:sp>
            <p:nvSpPr>
              <p:cNvPr id="61" name="Text Box 56" descr="© INSCALE GmbH, 26.05.2010&#10;http://www.presentationload.com/"/>
              <p:cNvSpPr txBox="1">
                <a:spLocks noChangeArrowheads="1"/>
              </p:cNvSpPr>
              <p:nvPr/>
            </p:nvSpPr>
            <p:spPr bwMode="gray">
              <a:xfrm>
                <a:off x="2554514" y="915838"/>
                <a:ext cx="2070100" cy="415498"/>
              </a:xfrm>
              <a:prstGeom prst="rect">
                <a:avLst/>
              </a:prstGeom>
              <a:noFill/>
              <a:ln w="9525">
                <a:noFill/>
                <a:miter lim="800000"/>
                <a:headEnd/>
                <a:tailEnd/>
              </a:ln>
              <a:effectLst/>
            </p:spPr>
            <p:txBody>
              <a:bodyPr lIns="90000" tIns="0" rIns="72000">
                <a:spAutoFit/>
              </a:bodyPr>
              <a:lstStyle/>
              <a:p>
                <a:pPr lvl="0">
                  <a:spcBef>
                    <a:spcPct val="50000"/>
                  </a:spcBef>
                </a:pPr>
                <a:r>
                  <a:rPr lang="en-GB" sz="1200" noProof="1" smtClean="0">
                    <a:solidFill>
                      <a:srgbClr val="660066"/>
                    </a:solidFill>
                    <a:latin typeface="Calibri" pitchFamily="34" charset="0"/>
                    <a:cs typeface="Calibri" pitchFamily="34" charset="0"/>
                  </a:rPr>
                  <a:t>Psychology Today article on Alpha feedback.</a:t>
                </a:r>
              </a:p>
            </p:txBody>
          </p:sp>
        </p:grpSp>
      </p:grpSp>
      <p:sp>
        <p:nvSpPr>
          <p:cNvPr id="54" name="Titel 53"/>
          <p:cNvSpPr>
            <a:spLocks noGrp="1"/>
          </p:cNvSpPr>
          <p:nvPr>
            <p:ph type="title" idx="4294967295"/>
          </p:nvPr>
        </p:nvSpPr>
        <p:spPr>
          <a:xfrm>
            <a:off x="323850" y="136939"/>
            <a:ext cx="8497092" cy="616455"/>
          </a:xfrm>
        </p:spPr>
        <p:txBody>
          <a:bodyPr>
            <a:normAutofit fontScale="90000"/>
          </a:bodyPr>
          <a:lstStyle/>
          <a:p>
            <a:r>
              <a:rPr lang="en-GB" b="1" noProof="1" smtClean="0">
                <a:solidFill>
                  <a:srgbClr val="43125F"/>
                </a:solidFill>
                <a:latin typeface="Calibri" pitchFamily="34" charset="0"/>
              </a:rPr>
              <a:t>History of Neurofeedback</a:t>
            </a:r>
            <a:endParaRPr lang="de-DE" b="1" dirty="0">
              <a:solidFill>
                <a:srgbClr val="43125F"/>
              </a:solidFill>
            </a:endParaRPr>
          </a:p>
        </p:txBody>
      </p:sp>
      <p:sp>
        <p:nvSpPr>
          <p:cNvPr id="36" name="Rechteck 49"/>
          <p:cNvSpPr/>
          <p:nvPr/>
        </p:nvSpPr>
        <p:spPr bwMode="auto">
          <a:xfrm>
            <a:off x="318407" y="3816350"/>
            <a:ext cx="1213757" cy="360362"/>
          </a:xfrm>
          <a:prstGeom prst="rect">
            <a:avLst/>
          </a:prstGeom>
          <a:gradFill>
            <a:gsLst>
              <a:gs pos="0">
                <a:srgbClr val="FFFFFF"/>
              </a:gs>
              <a:gs pos="100000">
                <a:srgbClr val="D7D7D7"/>
              </a:gs>
            </a:gsLst>
            <a:lin ang="5400000" scaled="0"/>
          </a:gradFill>
          <a:ln w="12700">
            <a:solidFill>
              <a:srgbClr val="C0C0C0"/>
            </a:solidFill>
            <a:miter lim="800000"/>
            <a:headEnd/>
            <a:tailEnd/>
          </a:ln>
          <a:effectLst>
            <a:outerShdw blurRad="76200" dir="18900000" sy="23000" kx="-1200000" algn="bl" rotWithShape="0">
              <a:prstClr val="black">
                <a:alpha val="20000"/>
              </a:prstClr>
            </a:outerShdw>
            <a:reflection blurRad="6350" stA="50000" endA="300" endPos="55000" dir="5400000" sy="-100000" algn="bl" rotWithShape="0"/>
          </a:effectLst>
        </p:spPr>
        <p:txBody>
          <a:bodyPr lIns="72000" tIns="0" rIns="0" bIns="0" anchor="ctr" anchorCtr="0"/>
          <a:lstStyle/>
          <a:p>
            <a:pPr marL="88900" indent="-88900" algn="ctr">
              <a:spcAft>
                <a:spcPts val="600"/>
              </a:spcAft>
              <a:buClr>
                <a:schemeClr val="bg1">
                  <a:lumMod val="50000"/>
                </a:schemeClr>
              </a:buClr>
              <a:buSzPct val="80000"/>
              <a:tabLst>
                <a:tab pos="361950" algn="r"/>
                <a:tab pos="1076325" algn="r"/>
                <a:tab pos="1790700" algn="r"/>
                <a:tab pos="2514600" algn="r"/>
                <a:tab pos="3228975" algn="r"/>
                <a:tab pos="3943350" algn="r"/>
                <a:tab pos="4667250" algn="r"/>
                <a:tab pos="5381625" algn="r"/>
                <a:tab pos="6096000" algn="r"/>
                <a:tab pos="6819900" algn="r"/>
                <a:tab pos="7534275" algn="r"/>
              </a:tabLst>
            </a:pPr>
            <a:r>
              <a:rPr lang="de-DE" sz="2000" b="1" noProof="1" smtClean="0">
                <a:solidFill>
                  <a:schemeClr val="tx1">
                    <a:lumMod val="65000"/>
                    <a:lumOff val="35000"/>
                  </a:schemeClr>
                </a:solidFill>
                <a:effectLst>
                  <a:innerShdw blurRad="63500" dist="63500" dir="13500000">
                    <a:prstClr val="black">
                      <a:alpha val="50000"/>
                    </a:prstClr>
                  </a:innerShdw>
                </a:effectLst>
              </a:rPr>
              <a:t>1950s</a:t>
            </a:r>
            <a:endParaRPr lang="de-DE" sz="2000" b="1" noProof="1">
              <a:solidFill>
                <a:schemeClr val="tx1">
                  <a:lumMod val="65000"/>
                  <a:lumOff val="35000"/>
                </a:schemeClr>
              </a:solidFill>
              <a:effectLst>
                <a:innerShdw blurRad="63500" dist="63500" dir="13500000">
                  <a:prstClr val="black">
                    <a:alpha val="50000"/>
                  </a:prstClr>
                </a:innerShdw>
              </a:effectLst>
            </a:endParaRPr>
          </a:p>
        </p:txBody>
      </p:sp>
      <p:sp>
        <p:nvSpPr>
          <p:cNvPr id="37" name="Rechteck 44"/>
          <p:cNvSpPr/>
          <p:nvPr/>
        </p:nvSpPr>
        <p:spPr bwMode="auto">
          <a:xfrm>
            <a:off x="5184321" y="3815427"/>
            <a:ext cx="1213757" cy="360362"/>
          </a:xfrm>
          <a:prstGeom prst="rect">
            <a:avLst/>
          </a:prstGeom>
          <a:gradFill>
            <a:gsLst>
              <a:gs pos="0">
                <a:srgbClr val="FFFFFF"/>
              </a:gs>
              <a:gs pos="100000">
                <a:srgbClr val="D7D7D7"/>
              </a:gs>
            </a:gsLst>
            <a:lin ang="5400000" scaled="0"/>
          </a:gradFill>
          <a:ln w="12700">
            <a:solidFill>
              <a:srgbClr val="C0C0C0"/>
            </a:solidFill>
            <a:miter lim="800000"/>
            <a:headEnd/>
            <a:tailEnd/>
          </a:ln>
          <a:effectLst>
            <a:outerShdw blurRad="76200" dir="18900000" sy="23000" kx="-1200000" algn="bl" rotWithShape="0">
              <a:prstClr val="black">
                <a:alpha val="20000"/>
              </a:prstClr>
            </a:outerShdw>
            <a:reflection blurRad="6350" stA="50000" endA="300" endPos="55000" dir="5400000" sy="-100000" algn="bl" rotWithShape="0"/>
          </a:effectLst>
        </p:spPr>
        <p:txBody>
          <a:bodyPr lIns="72000" tIns="0" rIns="0" bIns="0" anchor="ctr" anchorCtr="0"/>
          <a:lstStyle/>
          <a:p>
            <a:pPr marL="88900" indent="-88900" algn="ctr">
              <a:spcAft>
                <a:spcPts val="600"/>
              </a:spcAft>
              <a:buClr>
                <a:schemeClr val="bg1">
                  <a:lumMod val="50000"/>
                </a:schemeClr>
              </a:buClr>
              <a:buSzPct val="80000"/>
              <a:tabLst>
                <a:tab pos="361950" algn="r"/>
                <a:tab pos="1076325" algn="r"/>
                <a:tab pos="1790700" algn="r"/>
                <a:tab pos="2514600" algn="r"/>
                <a:tab pos="3228975" algn="r"/>
                <a:tab pos="3943350" algn="r"/>
                <a:tab pos="4667250" algn="r"/>
                <a:tab pos="5381625" algn="r"/>
                <a:tab pos="6096000" algn="r"/>
                <a:tab pos="6819900" algn="r"/>
                <a:tab pos="7534275" algn="r"/>
              </a:tabLst>
            </a:pPr>
            <a:r>
              <a:rPr lang="de-DE" sz="2000" b="1" noProof="1" smtClean="0">
                <a:solidFill>
                  <a:schemeClr val="tx1">
                    <a:lumMod val="65000"/>
                    <a:lumOff val="35000"/>
                  </a:schemeClr>
                </a:solidFill>
                <a:effectLst>
                  <a:innerShdw blurRad="63500" dist="63500" dir="13500000">
                    <a:prstClr val="black">
                      <a:alpha val="50000"/>
                    </a:prstClr>
                  </a:innerShdw>
                </a:effectLst>
              </a:rPr>
              <a:t>1990s</a:t>
            </a:r>
            <a:endParaRPr lang="de-DE" sz="2000" b="1" noProof="1">
              <a:solidFill>
                <a:schemeClr val="tx1">
                  <a:lumMod val="65000"/>
                  <a:lumOff val="35000"/>
                </a:schemeClr>
              </a:solidFill>
              <a:effectLst>
                <a:innerShdw blurRad="63500" dist="63500" dir="13500000">
                  <a:prstClr val="black">
                    <a:alpha val="50000"/>
                  </a:prstClr>
                </a:innerShdw>
              </a:effectLst>
            </a:endParaRPr>
          </a:p>
        </p:txBody>
      </p:sp>
      <p:sp>
        <p:nvSpPr>
          <p:cNvPr id="38" name="Rechteck 46"/>
          <p:cNvSpPr/>
          <p:nvPr/>
        </p:nvSpPr>
        <p:spPr bwMode="auto">
          <a:xfrm>
            <a:off x="7611836" y="3816350"/>
            <a:ext cx="1213757" cy="360362"/>
          </a:xfrm>
          <a:prstGeom prst="rect">
            <a:avLst/>
          </a:prstGeom>
          <a:gradFill>
            <a:gsLst>
              <a:gs pos="0">
                <a:srgbClr val="FFFFFF"/>
              </a:gs>
              <a:gs pos="100000">
                <a:srgbClr val="D7D7D7"/>
              </a:gs>
            </a:gsLst>
            <a:lin ang="5400000" scaled="0"/>
          </a:gradFill>
          <a:ln w="12700">
            <a:solidFill>
              <a:srgbClr val="C0C0C0"/>
            </a:solidFill>
            <a:miter lim="800000"/>
            <a:headEnd/>
            <a:tailEnd/>
          </a:ln>
          <a:effectLst>
            <a:outerShdw blurRad="76200" dir="18900000" sy="23000" kx="-1200000" algn="bl" rotWithShape="0">
              <a:prstClr val="black">
                <a:alpha val="20000"/>
              </a:prstClr>
            </a:outerShdw>
            <a:reflection blurRad="6350" stA="50000" endA="300" endPos="55000" dir="5400000" sy="-100000" algn="bl" rotWithShape="0"/>
          </a:effectLst>
        </p:spPr>
        <p:txBody>
          <a:bodyPr lIns="72000" tIns="0" rIns="0" bIns="0" anchor="ctr" anchorCtr="0"/>
          <a:lstStyle/>
          <a:p>
            <a:pPr marL="88900" indent="-88900" algn="ctr">
              <a:spcAft>
                <a:spcPts val="600"/>
              </a:spcAft>
              <a:buClr>
                <a:schemeClr val="bg1">
                  <a:lumMod val="50000"/>
                </a:schemeClr>
              </a:buClr>
              <a:buSzPct val="80000"/>
              <a:tabLst>
                <a:tab pos="361950" algn="r"/>
                <a:tab pos="1076325" algn="r"/>
                <a:tab pos="1790700" algn="r"/>
                <a:tab pos="2514600" algn="r"/>
                <a:tab pos="3228975" algn="r"/>
                <a:tab pos="3943350" algn="r"/>
                <a:tab pos="4667250" algn="r"/>
                <a:tab pos="5381625" algn="r"/>
                <a:tab pos="6096000" algn="r"/>
                <a:tab pos="6819900" algn="r"/>
                <a:tab pos="7534275" algn="r"/>
              </a:tabLst>
            </a:pPr>
            <a:r>
              <a:rPr lang="de-DE" sz="2000" b="1" noProof="1" smtClean="0">
                <a:solidFill>
                  <a:schemeClr val="tx1">
                    <a:lumMod val="65000"/>
                    <a:lumOff val="35000"/>
                  </a:schemeClr>
                </a:solidFill>
                <a:effectLst>
                  <a:innerShdw blurRad="63500" dist="63500" dir="13500000">
                    <a:prstClr val="black">
                      <a:alpha val="50000"/>
                    </a:prstClr>
                  </a:innerShdw>
                </a:effectLst>
              </a:rPr>
              <a:t>2010s</a:t>
            </a:r>
            <a:endParaRPr lang="de-DE" sz="2000" b="1" noProof="1">
              <a:solidFill>
                <a:schemeClr val="tx1">
                  <a:lumMod val="65000"/>
                  <a:lumOff val="35000"/>
                </a:schemeClr>
              </a:solidFill>
              <a:effectLst>
                <a:innerShdw blurRad="63500" dist="63500" dir="13500000">
                  <a:prstClr val="black">
                    <a:alpha val="50000"/>
                  </a:prstClr>
                </a:innerShdw>
              </a:effectLst>
            </a:endParaRPr>
          </a:p>
        </p:txBody>
      </p:sp>
      <p:sp>
        <p:nvSpPr>
          <p:cNvPr id="43" name="Titel 53"/>
          <p:cNvSpPr txBox="1">
            <a:spLocks/>
          </p:cNvSpPr>
          <p:nvPr/>
        </p:nvSpPr>
        <p:spPr>
          <a:xfrm>
            <a:off x="323850" y="606839"/>
            <a:ext cx="8497092" cy="616455"/>
          </a:xfrm>
          <a:prstGeom prst="rect">
            <a:avLst/>
          </a:prstGeom>
        </p:spPr>
        <p:txBody>
          <a:bodyPr vert="horz" lIns="91440" tIns="45720" rIns="91440" bIns="45720" rtlCol="0" anchor="ctr" anchorCtr="0">
            <a:noAutofit/>
          </a:bodyPr>
          <a:lstStyle>
            <a:lvl1pPr algn="ctr" defTabSz="457200" rtl="0" eaLnBrk="1" latinLnBrk="0" hangingPunct="1">
              <a:lnSpc>
                <a:spcPct val="100000"/>
              </a:lnSpc>
              <a:spcBef>
                <a:spcPct val="0"/>
              </a:spcBef>
              <a:buNone/>
              <a:defRPr sz="4400" kern="1200">
                <a:solidFill>
                  <a:schemeClr val="tx1"/>
                </a:solidFill>
                <a:latin typeface="+mj-lt"/>
                <a:ea typeface="+mj-ea"/>
                <a:cs typeface="+mj-cs"/>
              </a:defRPr>
            </a:lvl1pPr>
          </a:lstStyle>
          <a:p>
            <a:r>
              <a:rPr lang="en-GB" sz="2400" b="1" noProof="1" smtClean="0">
                <a:solidFill>
                  <a:srgbClr val="55BE47"/>
                </a:solidFill>
                <a:latin typeface="Calibri" pitchFamily="34" charset="0"/>
              </a:rPr>
              <a:t>Milestones in Neurofeedback and ADHD Treatment</a:t>
            </a:r>
            <a:endParaRPr lang="de-DE" sz="2400" b="1" dirty="0">
              <a:solidFill>
                <a:srgbClr val="55BE47"/>
              </a:solidFill>
            </a:endParaRPr>
          </a:p>
        </p:txBody>
      </p:sp>
      <p:sp>
        <p:nvSpPr>
          <p:cNvPr id="76" name="Gleichschenkliges Dreieck 64"/>
          <p:cNvSpPr/>
          <p:nvPr/>
        </p:nvSpPr>
        <p:spPr bwMode="auto">
          <a:xfrm>
            <a:off x="2506970" y="3737083"/>
            <a:ext cx="106680" cy="91966"/>
          </a:xfrm>
          <a:prstGeom prst="triangle">
            <a:avLst/>
          </a:prstGeom>
          <a:solidFill>
            <a:schemeClr val="bg1">
              <a:lumMod val="50000"/>
            </a:schemeClr>
          </a:solidFill>
          <a:ln w="12700">
            <a:noFill/>
            <a:round/>
            <a:headEnd/>
            <a:tailEnd/>
          </a:ln>
        </p:spPr>
        <p:txBody>
          <a:bodyPr rtlCol="0" anchor="ctr"/>
          <a:lstStyle/>
          <a:p>
            <a:pPr algn="ctr"/>
            <a:endParaRPr lang="de-DE" dirty="0"/>
          </a:p>
        </p:txBody>
      </p:sp>
      <p:sp>
        <p:nvSpPr>
          <p:cNvPr id="46" name="Text Box 57" descr="© INSCALE GmbH, 26.05.2010&#10;http://www.presentationload.com/"/>
          <p:cNvSpPr txBox="1">
            <a:spLocks noChangeArrowheads="1"/>
          </p:cNvSpPr>
          <p:nvPr/>
        </p:nvSpPr>
        <p:spPr bwMode="gray">
          <a:xfrm>
            <a:off x="3388178" y="2474503"/>
            <a:ext cx="1790700" cy="600164"/>
          </a:xfrm>
          <a:prstGeom prst="rect">
            <a:avLst/>
          </a:prstGeom>
          <a:noFill/>
          <a:ln w="9525">
            <a:noFill/>
            <a:miter lim="800000"/>
            <a:headEnd/>
            <a:tailEnd/>
          </a:ln>
          <a:effectLst/>
        </p:spPr>
        <p:txBody>
          <a:bodyPr wrap="square" lIns="90000" tIns="0" rIns="72000">
            <a:spAutoFit/>
          </a:bodyPr>
          <a:lstStyle/>
          <a:p>
            <a:pPr lvl="0">
              <a:spcBef>
                <a:spcPct val="50000"/>
              </a:spcBef>
            </a:pPr>
            <a:r>
              <a:rPr lang="en-GB" sz="1200" noProof="1" smtClean="0">
                <a:solidFill>
                  <a:srgbClr val="660066"/>
                </a:solidFill>
                <a:latin typeface="Calibri" pitchFamily="34" charset="0"/>
                <a:cs typeface="Calibri" pitchFamily="34" charset="0"/>
              </a:rPr>
              <a:t>First application of Neurofeedback to Hyperactivity</a:t>
            </a:r>
            <a:endParaRPr lang="en-GB" sz="1200" noProof="1">
              <a:solidFill>
                <a:srgbClr val="660066"/>
              </a:solidFill>
              <a:latin typeface="Calibri" pitchFamily="34" charset="0"/>
              <a:cs typeface="Calibri" pitchFamily="34" charset="0"/>
            </a:endParaRPr>
          </a:p>
        </p:txBody>
      </p:sp>
      <p:sp>
        <p:nvSpPr>
          <p:cNvPr id="48" name="Line 55" descr="© INSCALE GmbH, 26.05.2010&#10;http://www.presentationload.com/"/>
          <p:cNvSpPr>
            <a:spLocks noChangeShapeType="1"/>
          </p:cNvSpPr>
          <p:nvPr/>
        </p:nvSpPr>
        <p:spPr bwMode="gray">
          <a:xfrm flipV="1">
            <a:off x="3421529" y="2506254"/>
            <a:ext cx="0" cy="1322793"/>
          </a:xfrm>
          <a:prstGeom prst="line">
            <a:avLst/>
          </a:prstGeom>
          <a:noFill/>
          <a:ln w="19050">
            <a:solidFill>
              <a:srgbClr val="B2B2B2"/>
            </a:solidFill>
            <a:prstDash val="sysDot"/>
            <a:round/>
            <a:headEnd/>
            <a:tailEnd/>
          </a:ln>
          <a:effectLst/>
        </p:spPr>
        <p:txBody>
          <a:bodyPr/>
          <a:lstStyle/>
          <a:p>
            <a:endParaRPr lang="en-GB" dirty="0">
              <a:latin typeface="Calibri" pitchFamily="34" charset="0"/>
              <a:cs typeface="Calibri" pitchFamily="34" charset="0"/>
            </a:endParaRPr>
          </a:p>
        </p:txBody>
      </p:sp>
      <p:sp>
        <p:nvSpPr>
          <p:cNvPr id="49" name="Gleichschenkliges Dreieck 64"/>
          <p:cNvSpPr/>
          <p:nvPr/>
        </p:nvSpPr>
        <p:spPr bwMode="auto">
          <a:xfrm>
            <a:off x="3357870" y="3737083"/>
            <a:ext cx="106680" cy="91966"/>
          </a:xfrm>
          <a:prstGeom prst="triangle">
            <a:avLst/>
          </a:prstGeom>
          <a:solidFill>
            <a:schemeClr val="bg1">
              <a:lumMod val="50000"/>
            </a:schemeClr>
          </a:solidFill>
          <a:ln w="12700">
            <a:noFill/>
            <a:round/>
            <a:headEnd/>
            <a:tailEnd/>
          </a:ln>
        </p:spPr>
        <p:txBody>
          <a:bodyPr rtlCol="0" anchor="ctr"/>
          <a:lstStyle/>
          <a:p>
            <a:pPr algn="ctr"/>
            <a:endParaRPr lang="de-DE" dirty="0"/>
          </a:p>
        </p:txBody>
      </p:sp>
      <p:sp>
        <p:nvSpPr>
          <p:cNvPr id="68" name="Line 55" descr="© INSCALE GmbH, 26.05.2010&#10;http://www.presentationload.com/"/>
          <p:cNvSpPr>
            <a:spLocks noChangeShapeType="1"/>
          </p:cNvSpPr>
          <p:nvPr/>
        </p:nvSpPr>
        <p:spPr bwMode="gray">
          <a:xfrm flipH="1" flipV="1">
            <a:off x="5178878" y="1299493"/>
            <a:ext cx="11428" cy="2499522"/>
          </a:xfrm>
          <a:prstGeom prst="line">
            <a:avLst/>
          </a:prstGeom>
          <a:noFill/>
          <a:ln w="19050">
            <a:solidFill>
              <a:srgbClr val="B2B2B2"/>
            </a:solidFill>
            <a:prstDash val="sysDot"/>
            <a:round/>
            <a:headEnd/>
            <a:tailEnd/>
          </a:ln>
          <a:effectLst/>
        </p:spPr>
        <p:txBody>
          <a:bodyPr/>
          <a:lstStyle/>
          <a:p>
            <a:endParaRPr lang="en-GB" dirty="0">
              <a:latin typeface="Calibri" pitchFamily="34" charset="0"/>
              <a:cs typeface="Calibri" pitchFamily="34" charset="0"/>
            </a:endParaRPr>
          </a:p>
        </p:txBody>
      </p:sp>
      <p:sp>
        <p:nvSpPr>
          <p:cNvPr id="69" name="Gleichschenkliges Dreieck 65"/>
          <p:cNvSpPr/>
          <p:nvPr/>
        </p:nvSpPr>
        <p:spPr bwMode="auto">
          <a:xfrm>
            <a:off x="5132997" y="3724383"/>
            <a:ext cx="106680" cy="91966"/>
          </a:xfrm>
          <a:prstGeom prst="triangle">
            <a:avLst/>
          </a:prstGeom>
          <a:solidFill>
            <a:schemeClr val="bg1">
              <a:lumMod val="50000"/>
            </a:schemeClr>
          </a:solidFill>
          <a:ln w="12700">
            <a:noFill/>
            <a:round/>
            <a:headEnd/>
            <a:tailEnd/>
          </a:ln>
        </p:spPr>
        <p:txBody>
          <a:bodyPr rtlCol="0" anchor="ctr"/>
          <a:lstStyle/>
          <a:p>
            <a:pPr algn="ctr"/>
            <a:endParaRPr lang="de-DE" dirty="0"/>
          </a:p>
        </p:txBody>
      </p:sp>
      <p:sp>
        <p:nvSpPr>
          <p:cNvPr id="70" name="Text Box 56" descr="© INSCALE GmbH, 26.05.2010&#10;http://www.presentationload.com/"/>
          <p:cNvSpPr txBox="1">
            <a:spLocks noChangeArrowheads="1"/>
          </p:cNvSpPr>
          <p:nvPr/>
        </p:nvSpPr>
        <p:spPr bwMode="gray">
          <a:xfrm>
            <a:off x="5161270" y="2227732"/>
            <a:ext cx="2070100" cy="600164"/>
          </a:xfrm>
          <a:prstGeom prst="rect">
            <a:avLst/>
          </a:prstGeom>
          <a:noFill/>
          <a:ln w="9525">
            <a:noFill/>
            <a:miter lim="800000"/>
            <a:headEnd/>
            <a:tailEnd/>
          </a:ln>
          <a:effectLst/>
        </p:spPr>
        <p:txBody>
          <a:bodyPr lIns="90000" tIns="0" rIns="72000">
            <a:spAutoFit/>
          </a:bodyPr>
          <a:lstStyle/>
          <a:p>
            <a:pPr lvl="0">
              <a:spcBef>
                <a:spcPct val="50000"/>
              </a:spcBef>
            </a:pPr>
            <a:r>
              <a:rPr lang="en-GB" sz="1200" noProof="1" smtClean="0">
                <a:solidFill>
                  <a:srgbClr val="660066"/>
                </a:solidFill>
                <a:latin typeface="Calibri" pitchFamily="34" charset="0"/>
                <a:cs typeface="Calibri" pitchFamily="34" charset="0"/>
              </a:rPr>
              <a:t>Othmers’ EEG Spectrum run first Neurofeedback training course</a:t>
            </a:r>
          </a:p>
        </p:txBody>
      </p:sp>
      <p:grpSp>
        <p:nvGrpSpPr>
          <p:cNvPr id="6" name="Group 5"/>
          <p:cNvGrpSpPr/>
          <p:nvPr/>
        </p:nvGrpSpPr>
        <p:grpSpPr>
          <a:xfrm>
            <a:off x="1154974" y="4164006"/>
            <a:ext cx="6856691" cy="2628356"/>
            <a:chOff x="1154974" y="4164006"/>
            <a:chExt cx="6856691" cy="2628356"/>
          </a:xfrm>
        </p:grpSpPr>
        <p:sp>
          <p:nvSpPr>
            <p:cNvPr id="42" name="Gleichschenkliges Dreieck 67"/>
            <p:cNvSpPr/>
            <p:nvPr/>
          </p:nvSpPr>
          <p:spPr bwMode="auto">
            <a:xfrm flipH="1" flipV="1">
              <a:off x="4647474" y="4176712"/>
              <a:ext cx="106680" cy="91966"/>
            </a:xfrm>
            <a:prstGeom prst="triangle">
              <a:avLst/>
            </a:prstGeom>
            <a:solidFill>
              <a:schemeClr val="bg1">
                <a:lumMod val="50000"/>
              </a:schemeClr>
            </a:solidFill>
            <a:ln w="12700">
              <a:noFill/>
              <a:round/>
              <a:headEnd/>
              <a:tailEnd/>
            </a:ln>
          </p:spPr>
          <p:txBody>
            <a:bodyPr rtlCol="0" anchor="ctr"/>
            <a:lstStyle/>
            <a:p>
              <a:pPr algn="ctr"/>
              <a:endParaRPr lang="de-DE" dirty="0"/>
            </a:p>
          </p:txBody>
        </p:sp>
        <p:sp>
          <p:nvSpPr>
            <p:cNvPr id="71" name="Text Box 57" descr="© INSCALE GmbH, 26.05.2010&#10;http://www.presentationload.com/"/>
            <p:cNvSpPr txBox="1">
              <a:spLocks noChangeArrowheads="1"/>
            </p:cNvSpPr>
            <p:nvPr/>
          </p:nvSpPr>
          <p:spPr bwMode="gray">
            <a:xfrm>
              <a:off x="2638040" y="4588241"/>
              <a:ext cx="2051050" cy="415498"/>
            </a:xfrm>
            <a:prstGeom prst="rect">
              <a:avLst/>
            </a:prstGeom>
            <a:noFill/>
            <a:ln w="9525">
              <a:noFill/>
              <a:miter lim="800000"/>
              <a:headEnd/>
              <a:tailEnd/>
            </a:ln>
            <a:effectLst/>
          </p:spPr>
          <p:txBody>
            <a:bodyPr lIns="90000" tIns="0" rIns="72000">
              <a:spAutoFit/>
            </a:bodyPr>
            <a:lstStyle/>
            <a:p>
              <a:pPr lvl="0" algn="r">
                <a:spcBef>
                  <a:spcPct val="50000"/>
                </a:spcBef>
              </a:pPr>
              <a:r>
                <a:rPr lang="en-GB" sz="1200" noProof="1" smtClean="0">
                  <a:solidFill>
                    <a:srgbClr val="660066"/>
                  </a:solidFill>
                  <a:latin typeface="Calibri" pitchFamily="34" charset="0"/>
                  <a:cs typeface="Calibri" pitchFamily="34" charset="0"/>
                </a:rPr>
                <a:t>ADHD ‘invented’ with publication of DSM-III-R.</a:t>
              </a:r>
              <a:endParaRPr lang="en-GB" sz="1200" noProof="1">
                <a:solidFill>
                  <a:srgbClr val="660066"/>
                </a:solidFill>
                <a:latin typeface="Calibri" pitchFamily="34" charset="0"/>
                <a:cs typeface="Calibri" pitchFamily="34" charset="0"/>
              </a:endParaRPr>
            </a:p>
          </p:txBody>
        </p:sp>
        <p:sp>
          <p:nvSpPr>
            <p:cNvPr id="72" name="Line 55" descr="© INSCALE GmbH, 26.05.2010&#10;http://www.presentationload.com/"/>
            <p:cNvSpPr>
              <a:spLocks noChangeShapeType="1"/>
            </p:cNvSpPr>
            <p:nvPr/>
          </p:nvSpPr>
          <p:spPr bwMode="gray">
            <a:xfrm flipV="1">
              <a:off x="4704229" y="4197349"/>
              <a:ext cx="0" cy="806390"/>
            </a:xfrm>
            <a:prstGeom prst="line">
              <a:avLst/>
            </a:prstGeom>
            <a:noFill/>
            <a:ln w="19050">
              <a:solidFill>
                <a:srgbClr val="B2B2B2"/>
              </a:solidFill>
              <a:prstDash val="sysDot"/>
              <a:round/>
              <a:headEnd/>
              <a:tailEnd/>
            </a:ln>
            <a:effectLst/>
          </p:spPr>
          <p:txBody>
            <a:bodyPr/>
            <a:lstStyle/>
            <a:p>
              <a:endParaRPr lang="en-GB" dirty="0">
                <a:latin typeface="Calibri" pitchFamily="34" charset="0"/>
                <a:cs typeface="Calibri" pitchFamily="34" charset="0"/>
              </a:endParaRPr>
            </a:p>
          </p:txBody>
        </p:sp>
        <p:pic>
          <p:nvPicPr>
            <p:cNvPr id="4" name="Picture 3"/>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5740400" y="5274741"/>
              <a:ext cx="2173897" cy="1095629"/>
            </a:xfrm>
            <a:prstGeom prst="rect">
              <a:avLst/>
            </a:prstGeom>
            <a:ln w="12700">
              <a:solidFill>
                <a:schemeClr val="accent4">
                  <a:lumMod val="75000"/>
                </a:schemeClr>
              </a:solidFill>
            </a:ln>
          </p:spPr>
        </p:pic>
        <p:pic>
          <p:nvPicPr>
            <p:cNvPr id="5" name="Picture 4"/>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1335132" y="4852838"/>
              <a:ext cx="1030741" cy="1533810"/>
            </a:xfrm>
            <a:prstGeom prst="rect">
              <a:avLst/>
            </a:prstGeom>
          </p:spPr>
        </p:pic>
        <p:sp>
          <p:nvSpPr>
            <p:cNvPr id="73" name="Line 55" descr="© INSCALE GmbH, 26.05.2010&#10;http://www.presentationload.com/"/>
            <p:cNvSpPr>
              <a:spLocks noChangeShapeType="1"/>
            </p:cNvSpPr>
            <p:nvPr/>
          </p:nvSpPr>
          <p:spPr bwMode="gray">
            <a:xfrm flipV="1">
              <a:off x="1208314" y="4214809"/>
              <a:ext cx="0" cy="2545836"/>
            </a:xfrm>
            <a:prstGeom prst="line">
              <a:avLst/>
            </a:prstGeom>
            <a:noFill/>
            <a:ln w="19050">
              <a:solidFill>
                <a:srgbClr val="B2B2B2"/>
              </a:solidFill>
              <a:prstDash val="sysDot"/>
              <a:round/>
              <a:headEnd/>
              <a:tailEnd/>
            </a:ln>
            <a:effectLst/>
          </p:spPr>
          <p:txBody>
            <a:bodyPr/>
            <a:lstStyle/>
            <a:p>
              <a:endParaRPr lang="en-GB" dirty="0">
                <a:latin typeface="Calibri" pitchFamily="34" charset="0"/>
                <a:cs typeface="Calibri" pitchFamily="34" charset="0"/>
              </a:endParaRPr>
            </a:p>
          </p:txBody>
        </p:sp>
        <p:sp>
          <p:nvSpPr>
            <p:cNvPr id="74" name="Text Box 56" descr="© INSCALE GmbH, 26.05.2010&#10;http://www.presentationload.com/"/>
            <p:cNvSpPr txBox="1">
              <a:spLocks noChangeArrowheads="1"/>
            </p:cNvSpPr>
            <p:nvPr/>
          </p:nvSpPr>
          <p:spPr bwMode="gray">
            <a:xfrm>
              <a:off x="1170214" y="4433738"/>
              <a:ext cx="1564640" cy="415498"/>
            </a:xfrm>
            <a:prstGeom prst="rect">
              <a:avLst/>
            </a:prstGeom>
            <a:noFill/>
            <a:ln w="9525">
              <a:noFill/>
              <a:miter lim="800000"/>
              <a:headEnd/>
              <a:tailEnd/>
            </a:ln>
            <a:effectLst/>
          </p:spPr>
          <p:txBody>
            <a:bodyPr wrap="square" lIns="90000" tIns="0" rIns="72000">
              <a:spAutoFit/>
            </a:bodyPr>
            <a:lstStyle/>
            <a:p>
              <a:pPr lvl="0">
                <a:spcBef>
                  <a:spcPct val="50000"/>
                </a:spcBef>
              </a:pPr>
              <a:r>
                <a:rPr lang="en-GB" sz="1200" noProof="1" smtClean="0">
                  <a:solidFill>
                    <a:srgbClr val="660066"/>
                  </a:solidFill>
                  <a:latin typeface="Calibri" pitchFamily="34" charset="0"/>
                  <a:cs typeface="Calibri" pitchFamily="34" charset="0"/>
                </a:rPr>
                <a:t>Ritalin marketed as adult anti-depressive.</a:t>
              </a:r>
            </a:p>
          </p:txBody>
        </p:sp>
        <p:sp>
          <p:nvSpPr>
            <p:cNvPr id="75" name="Gleichschenkliges Dreieck 67"/>
            <p:cNvSpPr/>
            <p:nvPr/>
          </p:nvSpPr>
          <p:spPr bwMode="auto">
            <a:xfrm flipH="1" flipV="1">
              <a:off x="1154974" y="4164012"/>
              <a:ext cx="106680" cy="91966"/>
            </a:xfrm>
            <a:prstGeom prst="triangle">
              <a:avLst/>
            </a:prstGeom>
            <a:solidFill>
              <a:schemeClr val="bg1">
                <a:lumMod val="50000"/>
              </a:schemeClr>
            </a:solidFill>
            <a:ln w="12700">
              <a:noFill/>
              <a:round/>
              <a:headEnd/>
              <a:tailEnd/>
            </a:ln>
          </p:spPr>
          <p:txBody>
            <a:bodyPr rtlCol="0" anchor="ctr"/>
            <a:lstStyle/>
            <a:p>
              <a:pPr algn="ctr"/>
              <a:endParaRPr lang="de-DE" dirty="0"/>
            </a:p>
          </p:txBody>
        </p:sp>
        <p:sp>
          <p:nvSpPr>
            <p:cNvPr id="78" name="Text Box 57" descr="© INSCALE GmbH, 26.05.2010&#10;http://www.presentationload.com/"/>
            <p:cNvSpPr txBox="1">
              <a:spLocks noChangeArrowheads="1"/>
            </p:cNvSpPr>
            <p:nvPr/>
          </p:nvSpPr>
          <p:spPr bwMode="gray">
            <a:xfrm>
              <a:off x="5588002" y="6376864"/>
              <a:ext cx="2423663" cy="415498"/>
            </a:xfrm>
            <a:prstGeom prst="rect">
              <a:avLst/>
            </a:prstGeom>
            <a:noFill/>
            <a:ln w="9525">
              <a:noFill/>
              <a:miter lim="800000"/>
              <a:headEnd/>
              <a:tailEnd/>
            </a:ln>
            <a:effectLst/>
          </p:spPr>
          <p:txBody>
            <a:bodyPr wrap="square" lIns="90000" tIns="0" rIns="72000">
              <a:spAutoFit/>
            </a:bodyPr>
            <a:lstStyle/>
            <a:p>
              <a:pPr lvl="0" algn="ctr">
                <a:spcBef>
                  <a:spcPct val="50000"/>
                </a:spcBef>
              </a:pPr>
              <a:r>
                <a:rPr lang="en-GB" sz="1200" noProof="1" smtClean="0">
                  <a:solidFill>
                    <a:srgbClr val="660066"/>
                  </a:solidFill>
                  <a:latin typeface="Calibri" pitchFamily="34" charset="0"/>
                  <a:cs typeface="Calibri" pitchFamily="34" charset="0"/>
                </a:rPr>
                <a:t>UK ADHD Medication grows 15,000 to 714,000 prescriptions per annum</a:t>
              </a:r>
              <a:endParaRPr lang="en-GB" sz="1200" noProof="1">
                <a:solidFill>
                  <a:srgbClr val="660066"/>
                </a:solidFill>
                <a:latin typeface="Calibri" pitchFamily="34" charset="0"/>
                <a:cs typeface="Calibri" pitchFamily="34" charset="0"/>
              </a:endParaRPr>
            </a:p>
          </p:txBody>
        </p:sp>
        <p:sp>
          <p:nvSpPr>
            <p:cNvPr id="56" name="Text Box 58" descr="© INSCALE GmbH, 26.05.2010&#10;http://www.presentationload.com/"/>
            <p:cNvSpPr txBox="1">
              <a:spLocks noChangeArrowheads="1"/>
            </p:cNvSpPr>
            <p:nvPr/>
          </p:nvSpPr>
          <p:spPr bwMode="gray">
            <a:xfrm>
              <a:off x="3128435" y="5351411"/>
              <a:ext cx="2062470" cy="784830"/>
            </a:xfrm>
            <a:prstGeom prst="rect">
              <a:avLst/>
            </a:prstGeom>
            <a:noFill/>
            <a:ln w="9525">
              <a:noFill/>
              <a:miter lim="800000"/>
              <a:headEnd/>
              <a:tailEnd/>
            </a:ln>
            <a:effectLst/>
          </p:spPr>
          <p:txBody>
            <a:bodyPr wrap="square" lIns="72000" tIns="0" rIns="90000">
              <a:spAutoFit/>
            </a:bodyPr>
            <a:lstStyle/>
            <a:p>
              <a:pPr lvl="0" algn="r">
                <a:spcBef>
                  <a:spcPct val="50000"/>
                </a:spcBef>
              </a:pPr>
              <a:r>
                <a:rPr lang="en-GB" sz="1200" noProof="1" smtClean="0">
                  <a:solidFill>
                    <a:srgbClr val="660066"/>
                  </a:solidFill>
                  <a:latin typeface="Calibri" pitchFamily="34" charset="0"/>
                  <a:cs typeface="Calibri" pitchFamily="34" charset="0"/>
                </a:rPr>
                <a:t>US DEA highlights concerns at ‘quantity of stimulants that share virtually the same properties as cocaine’</a:t>
              </a:r>
              <a:endParaRPr lang="en-GB" sz="1200" noProof="1">
                <a:solidFill>
                  <a:srgbClr val="660066"/>
                </a:solidFill>
                <a:latin typeface="Calibri" pitchFamily="34" charset="0"/>
                <a:cs typeface="Calibri" pitchFamily="34" charset="0"/>
              </a:endParaRPr>
            </a:p>
          </p:txBody>
        </p:sp>
        <p:sp>
          <p:nvSpPr>
            <p:cNvPr id="62" name="Line 55" descr="© INSCALE GmbH, 26.05.2010&#10;http://www.presentationload.com/"/>
            <p:cNvSpPr>
              <a:spLocks noChangeShapeType="1"/>
            </p:cNvSpPr>
            <p:nvPr/>
          </p:nvSpPr>
          <p:spPr bwMode="gray">
            <a:xfrm flipV="1">
              <a:off x="5148570" y="5365749"/>
              <a:ext cx="0" cy="687918"/>
            </a:xfrm>
            <a:prstGeom prst="line">
              <a:avLst/>
            </a:prstGeom>
            <a:noFill/>
            <a:ln w="19050">
              <a:solidFill>
                <a:srgbClr val="B2B2B2"/>
              </a:solidFill>
              <a:prstDash val="sysDot"/>
              <a:round/>
              <a:headEnd/>
              <a:tailEnd/>
            </a:ln>
            <a:effectLst/>
          </p:spPr>
          <p:txBody>
            <a:bodyPr/>
            <a:lstStyle/>
            <a:p>
              <a:endParaRPr lang="en-GB" dirty="0">
                <a:latin typeface="Calibri" pitchFamily="34" charset="0"/>
                <a:cs typeface="Calibri" pitchFamily="34" charset="0"/>
              </a:endParaRPr>
            </a:p>
          </p:txBody>
        </p:sp>
        <p:sp>
          <p:nvSpPr>
            <p:cNvPr id="63" name="Line 55" descr="© INSCALE GmbH, 26.05.2010&#10;http://www.presentationload.com/"/>
            <p:cNvSpPr>
              <a:spLocks noChangeShapeType="1"/>
            </p:cNvSpPr>
            <p:nvPr/>
          </p:nvSpPr>
          <p:spPr bwMode="gray">
            <a:xfrm flipH="1">
              <a:off x="5132997" y="4176712"/>
              <a:ext cx="688673" cy="1189037"/>
            </a:xfrm>
            <a:prstGeom prst="line">
              <a:avLst/>
            </a:prstGeom>
            <a:noFill/>
            <a:ln w="19050">
              <a:solidFill>
                <a:srgbClr val="B2B2B2"/>
              </a:solidFill>
              <a:prstDash val="sysDot"/>
              <a:round/>
              <a:headEnd/>
              <a:tailEnd/>
            </a:ln>
            <a:effectLst/>
          </p:spPr>
          <p:txBody>
            <a:bodyPr/>
            <a:lstStyle/>
            <a:p>
              <a:endParaRPr lang="en-GB" dirty="0">
                <a:latin typeface="Calibri" pitchFamily="34" charset="0"/>
                <a:cs typeface="Calibri" pitchFamily="34" charset="0"/>
              </a:endParaRPr>
            </a:p>
          </p:txBody>
        </p:sp>
        <p:sp>
          <p:nvSpPr>
            <p:cNvPr id="67" name="Gleichschenkliges Dreieck 67"/>
            <p:cNvSpPr/>
            <p:nvPr/>
          </p:nvSpPr>
          <p:spPr bwMode="auto">
            <a:xfrm flipH="1" flipV="1">
              <a:off x="5739674" y="4164012"/>
              <a:ext cx="106680" cy="91966"/>
            </a:xfrm>
            <a:prstGeom prst="triangle">
              <a:avLst/>
            </a:prstGeom>
            <a:solidFill>
              <a:schemeClr val="bg1">
                <a:lumMod val="50000"/>
              </a:schemeClr>
            </a:solidFill>
            <a:ln w="12700">
              <a:noFill/>
              <a:round/>
              <a:headEnd/>
              <a:tailEnd/>
            </a:ln>
          </p:spPr>
          <p:txBody>
            <a:bodyPr rtlCol="0" anchor="ctr"/>
            <a:lstStyle/>
            <a:p>
              <a:pPr algn="ctr"/>
              <a:endParaRPr lang="de-DE" dirty="0"/>
            </a:p>
          </p:txBody>
        </p:sp>
        <p:sp>
          <p:nvSpPr>
            <p:cNvPr id="79" name="Line 55" descr="© INSCALE GmbH, 26.05.2010&#10;http://www.presentationload.com/"/>
            <p:cNvSpPr>
              <a:spLocks noChangeShapeType="1"/>
            </p:cNvSpPr>
            <p:nvPr/>
          </p:nvSpPr>
          <p:spPr bwMode="gray">
            <a:xfrm flipH="1">
              <a:off x="5590209" y="4193640"/>
              <a:ext cx="688673" cy="1189037"/>
            </a:xfrm>
            <a:prstGeom prst="line">
              <a:avLst/>
            </a:prstGeom>
            <a:noFill/>
            <a:ln w="19050">
              <a:solidFill>
                <a:srgbClr val="B2B2B2"/>
              </a:solidFill>
              <a:prstDash val="sysDot"/>
              <a:round/>
              <a:headEnd/>
              <a:tailEnd/>
            </a:ln>
            <a:effectLst/>
          </p:spPr>
          <p:txBody>
            <a:bodyPr/>
            <a:lstStyle/>
            <a:p>
              <a:endParaRPr lang="en-GB" dirty="0">
                <a:latin typeface="Calibri" pitchFamily="34" charset="0"/>
                <a:cs typeface="Calibri" pitchFamily="34" charset="0"/>
              </a:endParaRPr>
            </a:p>
          </p:txBody>
        </p:sp>
        <p:sp>
          <p:nvSpPr>
            <p:cNvPr id="80" name="Line 55" descr="© INSCALE GmbH, 26.05.2010&#10;http://www.presentationload.com/"/>
            <p:cNvSpPr>
              <a:spLocks noChangeShapeType="1"/>
            </p:cNvSpPr>
            <p:nvPr/>
          </p:nvSpPr>
          <p:spPr bwMode="gray">
            <a:xfrm flipV="1">
              <a:off x="5605782" y="5374209"/>
              <a:ext cx="0" cy="1322923"/>
            </a:xfrm>
            <a:prstGeom prst="line">
              <a:avLst/>
            </a:prstGeom>
            <a:noFill/>
            <a:ln w="19050">
              <a:solidFill>
                <a:srgbClr val="B2B2B2"/>
              </a:solidFill>
              <a:prstDash val="sysDot"/>
              <a:round/>
              <a:headEnd/>
              <a:tailEnd/>
            </a:ln>
            <a:effectLst/>
          </p:spPr>
          <p:txBody>
            <a:bodyPr/>
            <a:lstStyle/>
            <a:p>
              <a:endParaRPr lang="en-GB" dirty="0">
                <a:latin typeface="Calibri" pitchFamily="34" charset="0"/>
                <a:cs typeface="Calibri" pitchFamily="34" charset="0"/>
              </a:endParaRPr>
            </a:p>
          </p:txBody>
        </p:sp>
        <p:sp>
          <p:nvSpPr>
            <p:cNvPr id="81" name="Text Box 58" descr="© INSCALE GmbH, 26.05.2010&#10;http://www.presentationload.com/"/>
            <p:cNvSpPr txBox="1">
              <a:spLocks noChangeArrowheads="1"/>
            </p:cNvSpPr>
            <p:nvPr/>
          </p:nvSpPr>
          <p:spPr bwMode="gray">
            <a:xfrm>
              <a:off x="3576654" y="6225576"/>
              <a:ext cx="2062470" cy="415498"/>
            </a:xfrm>
            <a:prstGeom prst="rect">
              <a:avLst/>
            </a:prstGeom>
            <a:noFill/>
            <a:ln w="9525">
              <a:noFill/>
              <a:miter lim="800000"/>
              <a:headEnd/>
              <a:tailEnd/>
            </a:ln>
            <a:effectLst/>
          </p:spPr>
          <p:txBody>
            <a:bodyPr wrap="square" lIns="72000" tIns="0" rIns="90000">
              <a:spAutoFit/>
            </a:bodyPr>
            <a:lstStyle/>
            <a:p>
              <a:pPr lvl="0" algn="r">
                <a:spcBef>
                  <a:spcPct val="50000"/>
                </a:spcBef>
              </a:pPr>
              <a:r>
                <a:rPr lang="en-GB" sz="1200" noProof="1" smtClean="0">
                  <a:solidFill>
                    <a:srgbClr val="660066"/>
                  </a:solidFill>
                  <a:latin typeface="Calibri" pitchFamily="34" charset="0"/>
                  <a:cs typeface="Calibri" pitchFamily="34" charset="0"/>
                </a:rPr>
                <a:t>Canadian authorities ban Cylert due to liver failures</a:t>
              </a:r>
              <a:endParaRPr lang="en-GB" sz="1200" noProof="1">
                <a:solidFill>
                  <a:srgbClr val="660066"/>
                </a:solidFill>
                <a:latin typeface="Calibri" pitchFamily="34" charset="0"/>
                <a:cs typeface="Calibri" pitchFamily="34" charset="0"/>
              </a:endParaRPr>
            </a:p>
          </p:txBody>
        </p:sp>
        <p:sp>
          <p:nvSpPr>
            <p:cNvPr id="82" name="Gleichschenkliges Dreieck 67"/>
            <p:cNvSpPr/>
            <p:nvPr/>
          </p:nvSpPr>
          <p:spPr bwMode="auto">
            <a:xfrm flipH="1" flipV="1">
              <a:off x="6205353" y="4164006"/>
              <a:ext cx="106680" cy="91966"/>
            </a:xfrm>
            <a:prstGeom prst="triangle">
              <a:avLst/>
            </a:prstGeom>
            <a:solidFill>
              <a:schemeClr val="bg1">
                <a:lumMod val="50000"/>
              </a:schemeClr>
            </a:solidFill>
            <a:ln w="12700">
              <a:noFill/>
              <a:round/>
              <a:headEnd/>
              <a:tailEnd/>
            </a:ln>
          </p:spPr>
          <p:txBody>
            <a:bodyPr rtlCol="0" anchor="ctr"/>
            <a:lstStyle/>
            <a:p>
              <a:pPr algn="ctr"/>
              <a:endParaRPr lang="de-DE" dirty="0"/>
            </a:p>
          </p:txBody>
        </p:sp>
      </p:grpSp>
      <p:sp>
        <p:nvSpPr>
          <p:cNvPr id="77" name="Text Box 56" descr="© INSCALE GmbH, 26.05.2010&#10;http://www.presentationload.com/"/>
          <p:cNvSpPr txBox="1">
            <a:spLocks noChangeArrowheads="1"/>
          </p:cNvSpPr>
          <p:nvPr/>
        </p:nvSpPr>
        <p:spPr bwMode="gray">
          <a:xfrm>
            <a:off x="5314874" y="1343096"/>
            <a:ext cx="2627766" cy="692497"/>
          </a:xfrm>
          <a:prstGeom prst="rect">
            <a:avLst/>
          </a:prstGeom>
          <a:noFill/>
          <a:ln w="9525">
            <a:noFill/>
            <a:miter lim="800000"/>
            <a:headEnd/>
            <a:tailEnd/>
          </a:ln>
          <a:effectLst/>
        </p:spPr>
        <p:txBody>
          <a:bodyPr wrap="square" lIns="90000" tIns="0" rIns="72000">
            <a:spAutoFit/>
          </a:bodyPr>
          <a:lstStyle/>
          <a:p>
            <a:pPr lvl="0" algn="ctr">
              <a:spcBef>
                <a:spcPct val="50000"/>
              </a:spcBef>
            </a:pPr>
            <a:r>
              <a:rPr lang="en-GB" sz="1400" b="1" i="1" noProof="1" smtClean="0">
                <a:solidFill>
                  <a:srgbClr val="55BE47"/>
                </a:solidFill>
                <a:latin typeface="Calibri" pitchFamily="34" charset="0"/>
                <a:cs typeface="Calibri" pitchFamily="34" charset="0"/>
              </a:rPr>
              <a:t>Othmers have been delivering NF training courses, equipment &amp; clinical practice for 22 years</a:t>
            </a:r>
          </a:p>
        </p:txBody>
      </p:sp>
      <p:cxnSp>
        <p:nvCxnSpPr>
          <p:cNvPr id="8" name="Straight Connector 7"/>
          <p:cNvCxnSpPr/>
          <p:nvPr/>
        </p:nvCxnSpPr>
        <p:spPr>
          <a:xfrm>
            <a:off x="5190905" y="2027749"/>
            <a:ext cx="2883049" cy="0"/>
          </a:xfrm>
          <a:prstGeom prst="line">
            <a:avLst/>
          </a:prstGeom>
          <a:ln>
            <a:solidFill>
              <a:srgbClr val="55BE47"/>
            </a:solidFill>
          </a:ln>
        </p:spPr>
        <p:style>
          <a:lnRef idx="2">
            <a:schemeClr val="accent1"/>
          </a:lnRef>
          <a:fillRef idx="0">
            <a:schemeClr val="accent1"/>
          </a:fillRef>
          <a:effectRef idx="1">
            <a:schemeClr val="accent1"/>
          </a:effectRef>
          <a:fontRef idx="minor">
            <a:schemeClr val="tx1"/>
          </a:fontRef>
        </p:style>
      </p:cxnSp>
      <p:cxnSp>
        <p:nvCxnSpPr>
          <p:cNvPr id="83" name="Straight Connector 82"/>
          <p:cNvCxnSpPr/>
          <p:nvPr/>
        </p:nvCxnSpPr>
        <p:spPr>
          <a:xfrm>
            <a:off x="5191450" y="1284437"/>
            <a:ext cx="2883049" cy="0"/>
          </a:xfrm>
          <a:prstGeom prst="line">
            <a:avLst/>
          </a:prstGeom>
          <a:ln>
            <a:solidFill>
              <a:srgbClr val="55BE47"/>
            </a:solidFill>
          </a:ln>
        </p:spPr>
        <p:style>
          <a:lnRef idx="2">
            <a:schemeClr val="accent1"/>
          </a:lnRef>
          <a:fillRef idx="0">
            <a:schemeClr val="accent1"/>
          </a:fillRef>
          <a:effectRef idx="1">
            <a:schemeClr val="accent1"/>
          </a:effectRef>
          <a:fontRef idx="minor">
            <a:schemeClr val="tx1"/>
          </a:fontRef>
        </p:style>
      </p:cxnSp>
      <p:sp>
        <p:nvSpPr>
          <p:cNvPr id="85" name="Slide Number Placeholder 3"/>
          <p:cNvSpPr txBox="1">
            <a:spLocks/>
          </p:cNvSpPr>
          <p:nvPr/>
        </p:nvSpPr>
        <p:spPr>
          <a:xfrm>
            <a:off x="8557818" y="6469339"/>
            <a:ext cx="5861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1D7AA21-27B1-6D4E-8F2F-86EB4B977592}" type="slidenum">
              <a:rPr lang="en-US" smtClean="0"/>
              <a:pPr/>
              <a:t>10</a:t>
            </a:fld>
            <a:endParaRPr lang="en-US" dirty="0"/>
          </a:p>
        </p:txBody>
      </p:sp>
      <p:sp>
        <p:nvSpPr>
          <p:cNvPr id="86" name="Line 55" descr="© INSCALE GmbH, 26.05.2010&#10;http://www.presentationload.com/"/>
          <p:cNvSpPr>
            <a:spLocks noChangeShapeType="1"/>
          </p:cNvSpPr>
          <p:nvPr/>
        </p:nvSpPr>
        <p:spPr bwMode="gray">
          <a:xfrm flipH="1">
            <a:off x="8004260" y="2353870"/>
            <a:ext cx="0" cy="1411862"/>
          </a:xfrm>
          <a:prstGeom prst="line">
            <a:avLst/>
          </a:prstGeom>
          <a:noFill/>
          <a:ln w="19050">
            <a:solidFill>
              <a:srgbClr val="B2B2B2"/>
            </a:solidFill>
            <a:prstDash val="sysDot"/>
            <a:round/>
            <a:headEnd/>
            <a:tailEnd/>
          </a:ln>
          <a:effectLst/>
        </p:spPr>
        <p:txBody>
          <a:bodyPr/>
          <a:lstStyle/>
          <a:p>
            <a:endParaRPr lang="en-GB" dirty="0">
              <a:latin typeface="Calibri" pitchFamily="34" charset="0"/>
              <a:cs typeface="Calibri" pitchFamily="34" charset="0"/>
            </a:endParaRPr>
          </a:p>
        </p:txBody>
      </p:sp>
      <p:sp>
        <p:nvSpPr>
          <p:cNvPr id="87" name="Gleichschenkliges Dreieck 65"/>
          <p:cNvSpPr/>
          <p:nvPr/>
        </p:nvSpPr>
        <p:spPr bwMode="auto">
          <a:xfrm>
            <a:off x="7937401" y="3718053"/>
            <a:ext cx="106680" cy="91966"/>
          </a:xfrm>
          <a:prstGeom prst="triangle">
            <a:avLst/>
          </a:prstGeom>
          <a:solidFill>
            <a:schemeClr val="bg1">
              <a:lumMod val="50000"/>
            </a:schemeClr>
          </a:solidFill>
          <a:ln w="12700">
            <a:noFill/>
            <a:round/>
            <a:headEnd/>
            <a:tailEnd/>
          </a:ln>
        </p:spPr>
        <p:txBody>
          <a:bodyPr rtlCol="0" anchor="ctr"/>
          <a:lstStyle/>
          <a:p>
            <a:pPr algn="ctr"/>
            <a:endParaRPr lang="de-DE" dirty="0"/>
          </a:p>
        </p:txBody>
      </p:sp>
      <p:sp>
        <p:nvSpPr>
          <p:cNvPr id="88" name="Text Box 58" descr="© INSCALE GmbH, 26.05.2010&#10;http://www.presentationload.com/"/>
          <p:cNvSpPr txBox="1">
            <a:spLocks noChangeArrowheads="1"/>
          </p:cNvSpPr>
          <p:nvPr/>
        </p:nvSpPr>
        <p:spPr bwMode="gray">
          <a:xfrm>
            <a:off x="5314874" y="3022092"/>
            <a:ext cx="2729302" cy="784830"/>
          </a:xfrm>
          <a:prstGeom prst="rect">
            <a:avLst/>
          </a:prstGeom>
          <a:noFill/>
          <a:ln w="9525">
            <a:noFill/>
            <a:miter lim="800000"/>
            <a:headEnd/>
            <a:tailEnd/>
          </a:ln>
          <a:effectLst/>
        </p:spPr>
        <p:txBody>
          <a:bodyPr wrap="square" lIns="72000" tIns="0" rIns="90000">
            <a:spAutoFit/>
          </a:bodyPr>
          <a:lstStyle/>
          <a:p>
            <a:pPr lvl="0" algn="r">
              <a:spcBef>
                <a:spcPct val="50000"/>
              </a:spcBef>
            </a:pPr>
            <a:r>
              <a:rPr lang="en-GB" sz="1200" noProof="1" smtClean="0">
                <a:solidFill>
                  <a:srgbClr val="660066"/>
                </a:solidFill>
                <a:latin typeface="Calibri" pitchFamily="34" charset="0"/>
                <a:cs typeface="Calibri" pitchFamily="34" charset="0"/>
              </a:rPr>
              <a:t>American Academy of Pediatrics raises EEG-biofeedback level 1 Evidence-Based Psychosocial intervention for Attention &amp; Hyperactivity</a:t>
            </a:r>
            <a:endParaRPr lang="en-GB" sz="1200" noProof="1">
              <a:solidFill>
                <a:srgbClr val="660066"/>
              </a:solidFill>
              <a:latin typeface="Calibri" pitchFamily="34" charset="0"/>
              <a:cs typeface="Calibri" pitchFamily="34" charset="0"/>
            </a:endParaRPr>
          </a:p>
        </p:txBody>
      </p:sp>
      <p:sp>
        <p:nvSpPr>
          <p:cNvPr id="84" name="Gleichschenkliges Dreieck 64"/>
          <p:cNvSpPr/>
          <p:nvPr/>
        </p:nvSpPr>
        <p:spPr bwMode="auto">
          <a:xfrm>
            <a:off x="2189470" y="3737083"/>
            <a:ext cx="106680" cy="91966"/>
          </a:xfrm>
          <a:prstGeom prst="triangle">
            <a:avLst/>
          </a:prstGeom>
          <a:solidFill>
            <a:schemeClr val="bg1">
              <a:lumMod val="50000"/>
            </a:schemeClr>
          </a:solidFill>
          <a:ln w="12700">
            <a:noFill/>
            <a:round/>
            <a:headEnd/>
            <a:tailEnd/>
          </a:ln>
        </p:spPr>
        <p:txBody>
          <a:bodyPr rtlCol="0" anchor="ctr"/>
          <a:lstStyle/>
          <a:p>
            <a:pPr algn="ctr"/>
            <a:endParaRPr lang="de-DE" dirty="0"/>
          </a:p>
        </p:txBody>
      </p:sp>
      <p:sp>
        <p:nvSpPr>
          <p:cNvPr id="89" name="Line 55" descr="© INSCALE GmbH, 26.05.2010&#10;http://www.presentationload.com/"/>
          <p:cNvSpPr>
            <a:spLocks noChangeShapeType="1"/>
          </p:cNvSpPr>
          <p:nvPr/>
        </p:nvSpPr>
        <p:spPr bwMode="gray">
          <a:xfrm flipV="1">
            <a:off x="2246779" y="2506253"/>
            <a:ext cx="0" cy="1259289"/>
          </a:xfrm>
          <a:prstGeom prst="line">
            <a:avLst/>
          </a:prstGeom>
          <a:noFill/>
          <a:ln w="19050">
            <a:solidFill>
              <a:srgbClr val="B2B2B2"/>
            </a:solidFill>
            <a:prstDash val="sysDot"/>
            <a:round/>
            <a:headEnd/>
            <a:tailEnd/>
          </a:ln>
          <a:effectLst/>
        </p:spPr>
        <p:txBody>
          <a:bodyPr/>
          <a:lstStyle/>
          <a:p>
            <a:endParaRPr lang="en-GB" dirty="0">
              <a:latin typeface="Calibri" pitchFamily="34" charset="0"/>
              <a:cs typeface="Calibri" pitchFamily="34" charset="0"/>
            </a:endParaRPr>
          </a:p>
        </p:txBody>
      </p:sp>
      <p:sp>
        <p:nvSpPr>
          <p:cNvPr id="90" name="Text Box 57" descr="© INSCALE GmbH, 26.05.2010&#10;http://www.presentationload.com/"/>
          <p:cNvSpPr txBox="1">
            <a:spLocks noChangeArrowheads="1"/>
          </p:cNvSpPr>
          <p:nvPr/>
        </p:nvSpPr>
        <p:spPr bwMode="gray">
          <a:xfrm>
            <a:off x="850900" y="2455968"/>
            <a:ext cx="1409553" cy="784830"/>
          </a:xfrm>
          <a:prstGeom prst="rect">
            <a:avLst/>
          </a:prstGeom>
          <a:noFill/>
          <a:ln w="9525">
            <a:noFill/>
            <a:miter lim="800000"/>
            <a:headEnd/>
            <a:tailEnd/>
          </a:ln>
          <a:effectLst/>
        </p:spPr>
        <p:txBody>
          <a:bodyPr wrap="square" lIns="90000" tIns="0" rIns="72000">
            <a:spAutoFit/>
          </a:bodyPr>
          <a:lstStyle/>
          <a:p>
            <a:pPr lvl="0" algn="r">
              <a:spcBef>
                <a:spcPct val="50000"/>
              </a:spcBef>
            </a:pPr>
            <a:r>
              <a:rPr lang="en-GB" sz="1200" noProof="1" smtClean="0">
                <a:solidFill>
                  <a:srgbClr val="660066"/>
                </a:solidFill>
                <a:latin typeface="Calibri" pitchFamily="34" charset="0"/>
                <a:cs typeface="Calibri" pitchFamily="34" charset="0"/>
              </a:rPr>
              <a:t>Barry Sterman initial research on cat brain training published.</a:t>
            </a:r>
            <a:endParaRPr lang="en-GB" sz="1200" noProof="1">
              <a:solidFill>
                <a:srgbClr val="660066"/>
              </a:solidFill>
              <a:latin typeface="Calibri" pitchFamily="34" charset="0"/>
              <a:cs typeface="Calibri" pitchFamily="34" charset="0"/>
            </a:endParaRPr>
          </a:p>
        </p:txBody>
      </p:sp>
      <p:sp>
        <p:nvSpPr>
          <p:cNvPr id="91" name="Line 55" descr="© INSCALE GmbH, 26.05.2010&#10;http://www.presentationload.com/"/>
          <p:cNvSpPr>
            <a:spLocks noChangeShapeType="1"/>
          </p:cNvSpPr>
          <p:nvPr/>
        </p:nvSpPr>
        <p:spPr bwMode="gray">
          <a:xfrm flipH="1" flipV="1">
            <a:off x="516880" y="1286790"/>
            <a:ext cx="0" cy="908253"/>
          </a:xfrm>
          <a:prstGeom prst="line">
            <a:avLst/>
          </a:prstGeom>
          <a:noFill/>
          <a:ln w="19050">
            <a:solidFill>
              <a:srgbClr val="B2B2B2"/>
            </a:solidFill>
            <a:prstDash val="sysDot"/>
            <a:round/>
            <a:headEnd/>
            <a:tailEnd/>
          </a:ln>
          <a:effectLst/>
        </p:spPr>
        <p:txBody>
          <a:bodyPr/>
          <a:lstStyle/>
          <a:p>
            <a:endParaRPr lang="en-GB" dirty="0">
              <a:latin typeface="Calibri" pitchFamily="34" charset="0"/>
              <a:cs typeface="Calibri" pitchFamily="34" charset="0"/>
            </a:endParaRPr>
          </a:p>
        </p:txBody>
      </p:sp>
      <p:sp>
        <p:nvSpPr>
          <p:cNvPr id="92" name="Gleichschenkliges Dreieck 64"/>
          <p:cNvSpPr/>
          <p:nvPr/>
        </p:nvSpPr>
        <p:spPr bwMode="auto">
          <a:xfrm>
            <a:off x="3751570" y="3737083"/>
            <a:ext cx="106680" cy="91966"/>
          </a:xfrm>
          <a:prstGeom prst="triangle">
            <a:avLst/>
          </a:prstGeom>
          <a:solidFill>
            <a:schemeClr val="bg1">
              <a:lumMod val="50000"/>
            </a:schemeClr>
          </a:solidFill>
          <a:ln w="12700">
            <a:noFill/>
            <a:round/>
            <a:headEnd/>
            <a:tailEnd/>
          </a:ln>
        </p:spPr>
        <p:txBody>
          <a:bodyPr rtlCol="0" anchor="ctr"/>
          <a:lstStyle/>
          <a:p>
            <a:pPr algn="ctr"/>
            <a:endParaRPr lang="de-DE" dirty="0"/>
          </a:p>
        </p:txBody>
      </p:sp>
      <p:sp>
        <p:nvSpPr>
          <p:cNvPr id="93" name="Line 55" descr="© INSCALE GmbH, 26.05.2010&#10;http://www.presentationload.com/"/>
          <p:cNvSpPr>
            <a:spLocks noChangeShapeType="1"/>
          </p:cNvSpPr>
          <p:nvPr/>
        </p:nvSpPr>
        <p:spPr bwMode="gray">
          <a:xfrm flipV="1">
            <a:off x="3794899" y="3193645"/>
            <a:ext cx="0" cy="613276"/>
          </a:xfrm>
          <a:prstGeom prst="line">
            <a:avLst/>
          </a:prstGeom>
          <a:noFill/>
          <a:ln w="19050">
            <a:solidFill>
              <a:srgbClr val="B2B2B2"/>
            </a:solidFill>
            <a:prstDash val="sysDot"/>
            <a:round/>
            <a:headEnd/>
            <a:tailEnd/>
          </a:ln>
          <a:effectLst/>
        </p:spPr>
        <p:txBody>
          <a:bodyPr/>
          <a:lstStyle/>
          <a:p>
            <a:endParaRPr lang="en-GB" dirty="0">
              <a:latin typeface="Calibri" pitchFamily="34" charset="0"/>
              <a:cs typeface="Calibri" pitchFamily="34" charset="0"/>
            </a:endParaRPr>
          </a:p>
        </p:txBody>
      </p:sp>
      <p:sp>
        <p:nvSpPr>
          <p:cNvPr id="94" name="Text Box 57" descr="© INSCALE GmbH, 26.05.2010&#10;http://www.presentationload.com/"/>
          <p:cNvSpPr txBox="1">
            <a:spLocks noChangeArrowheads="1"/>
          </p:cNvSpPr>
          <p:nvPr/>
        </p:nvSpPr>
        <p:spPr bwMode="gray">
          <a:xfrm>
            <a:off x="3794899" y="3193645"/>
            <a:ext cx="1338098" cy="600164"/>
          </a:xfrm>
          <a:prstGeom prst="rect">
            <a:avLst/>
          </a:prstGeom>
          <a:noFill/>
          <a:ln w="9525">
            <a:noFill/>
            <a:miter lim="800000"/>
            <a:headEnd/>
            <a:tailEnd/>
          </a:ln>
          <a:effectLst/>
        </p:spPr>
        <p:txBody>
          <a:bodyPr wrap="square" lIns="90000" tIns="0" rIns="72000">
            <a:spAutoFit/>
          </a:bodyPr>
          <a:lstStyle/>
          <a:p>
            <a:pPr lvl="0">
              <a:spcBef>
                <a:spcPct val="50000"/>
              </a:spcBef>
            </a:pPr>
            <a:r>
              <a:rPr lang="en-GB" sz="1200" noProof="1" smtClean="0">
                <a:solidFill>
                  <a:srgbClr val="660066"/>
                </a:solidFill>
                <a:latin typeface="Calibri" pitchFamily="34" charset="0"/>
                <a:cs typeface="Calibri" pitchFamily="34" charset="0"/>
              </a:rPr>
              <a:t>Science article describing Anxiety training</a:t>
            </a:r>
            <a:endParaRPr lang="en-GB" sz="1200" noProof="1">
              <a:solidFill>
                <a:srgbClr val="660066"/>
              </a:solidFill>
              <a:latin typeface="Calibri" pitchFamily="34" charset="0"/>
              <a:cs typeface="Calibri" pitchFamily="34" charset="0"/>
            </a:endParaRPr>
          </a:p>
        </p:txBody>
      </p:sp>
    </p:spTree>
    <p:extLst>
      <p:ext uri="{BB962C8B-B14F-4D97-AF65-F5344CB8AC3E}">
        <p14:creationId xmlns:p14="http://schemas.microsoft.com/office/powerpoint/2010/main" val="2507994170"/>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raintopview.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4610100" y="4889500"/>
            <a:ext cx="1016000" cy="1016000"/>
          </a:xfrm>
          <a:prstGeom prst="rect">
            <a:avLst/>
          </a:prstGeom>
        </p:spPr>
      </p:pic>
      <p:sp>
        <p:nvSpPr>
          <p:cNvPr id="2" name="Title 1"/>
          <p:cNvSpPr>
            <a:spLocks noGrp="1"/>
          </p:cNvSpPr>
          <p:nvPr>
            <p:ph type="title"/>
          </p:nvPr>
        </p:nvSpPr>
        <p:spPr>
          <a:xfrm>
            <a:off x="457200" y="58738"/>
            <a:ext cx="8229600" cy="1143000"/>
          </a:xfrm>
        </p:spPr>
        <p:txBody>
          <a:bodyPr>
            <a:normAutofit/>
          </a:bodyPr>
          <a:lstStyle/>
          <a:p>
            <a:r>
              <a:rPr lang="en-US" dirty="0"/>
              <a:t>Neurofeedback </a:t>
            </a:r>
            <a:r>
              <a:rPr lang="en-US" dirty="0" smtClean="0"/>
              <a:t>Training</a:t>
            </a:r>
            <a:endParaRPr lang="en-US" dirty="0"/>
          </a:p>
        </p:txBody>
      </p:sp>
      <p:sp>
        <p:nvSpPr>
          <p:cNvPr id="3" name="Content Placeholder 2"/>
          <p:cNvSpPr>
            <a:spLocks noGrp="1"/>
          </p:cNvSpPr>
          <p:nvPr>
            <p:ph idx="1"/>
          </p:nvPr>
        </p:nvSpPr>
        <p:spPr>
          <a:xfrm>
            <a:off x="241299" y="846139"/>
            <a:ext cx="8515965" cy="2976561"/>
          </a:xfrm>
        </p:spPr>
        <p:txBody>
          <a:bodyPr>
            <a:noAutofit/>
          </a:bodyPr>
          <a:lstStyle/>
          <a:p>
            <a:r>
              <a:rPr lang="en-US" sz="2200" dirty="0" smtClean="0"/>
              <a:t>NF </a:t>
            </a:r>
            <a:r>
              <a:rPr lang="en-US" sz="2200" dirty="0"/>
              <a:t>is a tool to improve </a:t>
            </a:r>
            <a:r>
              <a:rPr lang="en-US" sz="2200" dirty="0" smtClean="0"/>
              <a:t>central nervous system </a:t>
            </a:r>
            <a:r>
              <a:rPr lang="en-US" sz="2200" dirty="0" smtClean="0"/>
              <a:t>regulation</a:t>
            </a:r>
          </a:p>
          <a:p>
            <a:r>
              <a:rPr lang="en-US" sz="2200" dirty="0" smtClean="0"/>
              <a:t>NF ‘Holds </a:t>
            </a:r>
            <a:r>
              <a:rPr lang="en-US" sz="2200" dirty="0"/>
              <a:t>a mirror up to the brain</a:t>
            </a:r>
            <a:r>
              <a:rPr lang="en-US" sz="2200" dirty="0" smtClean="0"/>
              <a:t>’</a:t>
            </a:r>
            <a:endParaRPr lang="en-US" sz="2200" dirty="0" smtClean="0"/>
          </a:p>
          <a:p>
            <a:r>
              <a:rPr lang="en-US" sz="2200" dirty="0" smtClean="0"/>
              <a:t>Trains </a:t>
            </a:r>
            <a:r>
              <a:rPr lang="en-US" sz="2200" dirty="0"/>
              <a:t>the brain’s ability to self-regulate by feeding back information on selected EEG rhythms related to </a:t>
            </a:r>
            <a:r>
              <a:rPr lang="en-US" sz="2200" dirty="0" smtClean="0"/>
              <a:t>regulation</a:t>
            </a:r>
          </a:p>
          <a:p>
            <a:r>
              <a:rPr lang="en-US" sz="2200" dirty="0" smtClean="0"/>
              <a:t>Repeated sessions enable permanent learning – brain learns (or re-learns) to work better without the computer</a:t>
            </a:r>
          </a:p>
          <a:p>
            <a:r>
              <a:rPr lang="en-US" sz="2200" dirty="0" smtClean="0"/>
              <a:t>The </a:t>
            </a:r>
            <a:r>
              <a:rPr lang="en-US" sz="2200" i="1" dirty="0" smtClean="0"/>
              <a:t>brain itself</a:t>
            </a:r>
            <a:r>
              <a:rPr lang="en-US" sz="2200" dirty="0" smtClean="0"/>
              <a:t> does the real work</a:t>
            </a:r>
            <a:endParaRPr lang="en-US" sz="2200" dirty="0" smtClean="0"/>
          </a:p>
        </p:txBody>
      </p:sp>
      <p:sp>
        <p:nvSpPr>
          <p:cNvPr id="12" name="Slide Number Placeholder 3"/>
          <p:cNvSpPr>
            <a:spLocks noGrp="1"/>
          </p:cNvSpPr>
          <p:nvPr>
            <p:ph type="sldNum" sz="quarter" idx="12"/>
          </p:nvPr>
        </p:nvSpPr>
        <p:spPr>
          <a:xfrm>
            <a:off x="8557818" y="6469339"/>
            <a:ext cx="586182" cy="365125"/>
          </a:xfrm>
        </p:spPr>
        <p:txBody>
          <a:bodyPr/>
          <a:lstStyle/>
          <a:p>
            <a:fld id="{41D7AA21-27B1-6D4E-8F2F-86EB4B977592}" type="slidenum">
              <a:rPr lang="en-US" smtClean="0"/>
              <a:t>11</a:t>
            </a:fld>
            <a:endParaRPr lang="en-US" dirty="0"/>
          </a:p>
        </p:txBody>
      </p:sp>
      <p:graphicFrame>
        <p:nvGraphicFramePr>
          <p:cNvPr id="26" name="Diagram 25"/>
          <p:cNvGraphicFramePr/>
          <p:nvPr>
            <p:extLst>
              <p:ext uri="{D42A27DB-BD31-4B8C-83A1-F6EECF244321}">
                <p14:modId xmlns:p14="http://schemas.microsoft.com/office/powerpoint/2010/main" val="3966140209"/>
              </p:ext>
            </p:extLst>
          </p:nvPr>
        </p:nvGraphicFramePr>
        <p:xfrm>
          <a:off x="2946400" y="3429000"/>
          <a:ext cx="4368800" cy="32911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89706972"/>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1143000"/>
          </a:xfrm>
        </p:spPr>
        <p:txBody>
          <a:bodyPr/>
          <a:lstStyle/>
          <a:p>
            <a:r>
              <a:rPr lang="en-US" dirty="0" smtClean="0"/>
              <a:t>What is Neurofeedback ?</a:t>
            </a:r>
            <a:endParaRPr lang="en-US" dirty="0"/>
          </a:p>
        </p:txBody>
      </p:sp>
      <p:pic>
        <p:nvPicPr>
          <p:cNvPr id="6" name="Picture 5"/>
          <p:cNvPicPr>
            <a:picLocks noChangeAspect="1"/>
          </p:cNvPicPr>
          <p:nvPr/>
        </p:nvPicPr>
        <p:blipFill>
          <a:blip r:embed="rId3"/>
          <a:stretch>
            <a:fillRect/>
          </a:stretch>
        </p:blipFill>
        <p:spPr>
          <a:xfrm>
            <a:off x="739941" y="3687855"/>
            <a:ext cx="1930400" cy="1750276"/>
          </a:xfrm>
          <a:prstGeom prst="rect">
            <a:avLst/>
          </a:prstGeom>
        </p:spPr>
      </p:pic>
      <p:sp>
        <p:nvSpPr>
          <p:cNvPr id="7" name="Rounded Rectangle 6"/>
          <p:cNvSpPr/>
          <p:nvPr/>
        </p:nvSpPr>
        <p:spPr>
          <a:xfrm>
            <a:off x="7354682" y="3554541"/>
            <a:ext cx="1462268" cy="1075539"/>
          </a:xfrm>
          <a:prstGeom prst="roundRect">
            <a:avLst/>
          </a:prstGeom>
          <a:solidFill>
            <a:schemeClr val="accent4">
              <a:lumMod val="40000"/>
              <a:lumOff val="60000"/>
            </a:schemeClr>
          </a:solidFill>
          <a:ln w="25400">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8" name="Picture 7" descr="MC900299199.WMF"/>
          <p:cNvPicPr>
            <a:picLocks noChangeAspect="1"/>
          </p:cNvPicPr>
          <p:nvPr/>
        </p:nvPicPr>
        <p:blipFill rotWithShape="1">
          <a:blip r:embed="rId4" cstate="screen">
            <a:clrChange>
              <a:clrFrom>
                <a:srgbClr val="0A4BFA"/>
              </a:clrFrom>
              <a:clrTo>
                <a:srgbClr val="0A4BFA">
                  <a:alpha val="0"/>
                </a:srgbClr>
              </a:clrTo>
            </a:clrChange>
            <a:duotone>
              <a:prstClr val="black"/>
              <a:schemeClr val="accent4">
                <a:tint val="45000"/>
                <a:satMod val="400000"/>
              </a:schemeClr>
            </a:duotone>
            <a:extLst>
              <a:ext uri="{28A0092B-C50C-407E-A947-70E740481C1C}">
                <a14:useLocalDpi xmlns:a14="http://schemas.microsoft.com/office/drawing/2010/main"/>
              </a:ext>
            </a:extLst>
          </a:blip>
          <a:srcRect l="3639" t="3393" r="4216" b="3807"/>
          <a:stretch/>
        </p:blipFill>
        <p:spPr>
          <a:xfrm>
            <a:off x="5020552" y="3636134"/>
            <a:ext cx="1733761" cy="1733950"/>
          </a:xfrm>
          <a:prstGeom prst="rect">
            <a:avLst/>
          </a:prstGeom>
        </p:spPr>
      </p:pic>
      <p:cxnSp>
        <p:nvCxnSpPr>
          <p:cNvPr id="9" name="Curved Connector 8"/>
          <p:cNvCxnSpPr/>
          <p:nvPr/>
        </p:nvCxnSpPr>
        <p:spPr>
          <a:xfrm flipV="1">
            <a:off x="6094058" y="3636134"/>
            <a:ext cx="1272065" cy="91535"/>
          </a:xfrm>
          <a:prstGeom prst="curvedConnector3">
            <a:avLst>
              <a:gd name="adj1" fmla="val 58994"/>
            </a:avLst>
          </a:prstGeom>
          <a:ln>
            <a:solidFill>
              <a:schemeClr val="tx1"/>
            </a:solidFill>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10" name="Curved Connector 9"/>
          <p:cNvCxnSpPr/>
          <p:nvPr/>
        </p:nvCxnSpPr>
        <p:spPr>
          <a:xfrm flipV="1">
            <a:off x="6626391" y="4160201"/>
            <a:ext cx="728291" cy="278262"/>
          </a:xfrm>
          <a:prstGeom prst="curvedConnector3">
            <a:avLst>
              <a:gd name="adj1" fmla="val 50000"/>
            </a:avLst>
          </a:prstGeom>
          <a:ln>
            <a:solidFill>
              <a:schemeClr val="tx1"/>
            </a:solidFill>
            <a:headEnd type="oval"/>
            <a:tailEnd type="triangle"/>
          </a:ln>
          <a:effectLst/>
        </p:spPr>
        <p:style>
          <a:lnRef idx="2">
            <a:schemeClr val="accent1"/>
          </a:lnRef>
          <a:fillRef idx="0">
            <a:schemeClr val="accent1"/>
          </a:fillRef>
          <a:effectRef idx="1">
            <a:schemeClr val="accent1"/>
          </a:effectRef>
          <a:fontRef idx="minor">
            <a:schemeClr val="tx1"/>
          </a:fontRef>
        </p:style>
      </p:cxnSp>
      <p:cxnSp>
        <p:nvCxnSpPr>
          <p:cNvPr id="11" name="Curved Connector 10"/>
          <p:cNvCxnSpPr/>
          <p:nvPr/>
        </p:nvCxnSpPr>
        <p:spPr>
          <a:xfrm flipV="1">
            <a:off x="6564473" y="3899298"/>
            <a:ext cx="801650" cy="199759"/>
          </a:xfrm>
          <a:prstGeom prst="curvedConnector3">
            <a:avLst>
              <a:gd name="adj1" fmla="val 50000"/>
            </a:avLst>
          </a:prstGeom>
          <a:ln>
            <a:solidFill>
              <a:schemeClr val="tx1"/>
            </a:solidFill>
            <a:headEnd type="oval"/>
            <a:tailEnd type="triangle"/>
          </a:ln>
          <a:effectLst/>
        </p:spPr>
        <p:style>
          <a:lnRef idx="2">
            <a:schemeClr val="accent1"/>
          </a:lnRef>
          <a:fillRef idx="0">
            <a:schemeClr val="accent1"/>
          </a:fillRef>
          <a:effectRef idx="1">
            <a:schemeClr val="accent1"/>
          </a:effectRef>
          <a:fontRef idx="minor">
            <a:schemeClr val="tx1"/>
          </a:fontRef>
        </p:style>
      </p:cxnSp>
      <p:pic>
        <p:nvPicPr>
          <p:cNvPr id="12" name="Picture 11"/>
          <p:cNvPicPr>
            <a:picLocks noChangeAspect="1"/>
          </p:cNvPicPr>
          <p:nvPr/>
        </p:nvPicPr>
        <p:blipFill rotWithShape="1">
          <a:blip r:embed="rId5" cstate="screen">
            <a:duotone>
              <a:prstClr val="black"/>
              <a:schemeClr val="accent4">
                <a:tint val="45000"/>
                <a:satMod val="400000"/>
              </a:schemeClr>
            </a:duotone>
            <a:extLst>
              <a:ext uri="{BEBA8EAE-BF5A-486C-A8C5-ECC9F3942E4B}">
                <a14:imgProps xmlns:a14="http://schemas.microsoft.com/office/drawing/2010/main">
                  <a14:imgLayer r:embed="rId6">
                    <a14:imgEffect>
                      <a14:saturation sat="400000"/>
                    </a14:imgEffect>
                  </a14:imgLayer>
                </a14:imgProps>
              </a:ext>
              <a:ext uri="{28A0092B-C50C-407E-A947-70E740481C1C}">
                <a14:useLocalDpi xmlns:a14="http://schemas.microsoft.com/office/drawing/2010/main"/>
              </a:ext>
            </a:extLst>
          </a:blip>
          <a:srcRect/>
          <a:stretch/>
        </p:blipFill>
        <p:spPr>
          <a:xfrm>
            <a:off x="7645348" y="3646511"/>
            <a:ext cx="908465" cy="868721"/>
          </a:xfrm>
          <a:prstGeom prst="rect">
            <a:avLst/>
          </a:prstGeom>
        </p:spPr>
      </p:pic>
      <p:sp>
        <p:nvSpPr>
          <p:cNvPr id="13" name="TextBox 12"/>
          <p:cNvSpPr txBox="1"/>
          <p:nvPr/>
        </p:nvSpPr>
        <p:spPr>
          <a:xfrm>
            <a:off x="7679216" y="4544574"/>
            <a:ext cx="890563" cy="307777"/>
          </a:xfrm>
          <a:prstGeom prst="rect">
            <a:avLst/>
          </a:prstGeom>
          <a:noFill/>
        </p:spPr>
        <p:txBody>
          <a:bodyPr wrap="none" rtlCol="0">
            <a:spAutoFit/>
          </a:bodyPr>
          <a:lstStyle/>
          <a:p>
            <a:r>
              <a:rPr lang="en-US" sz="1400" b="1" dirty="0" smtClean="0">
                <a:solidFill>
                  <a:srgbClr val="660066"/>
                </a:solidFill>
              </a:rPr>
              <a:t>Amplifier</a:t>
            </a:r>
            <a:endParaRPr lang="en-US" sz="1400" b="1" dirty="0">
              <a:solidFill>
                <a:srgbClr val="660066"/>
              </a:solidFill>
            </a:endParaRPr>
          </a:p>
        </p:txBody>
      </p:sp>
      <p:sp>
        <p:nvSpPr>
          <p:cNvPr id="14" name="Right Arrow 13"/>
          <p:cNvSpPr/>
          <p:nvPr/>
        </p:nvSpPr>
        <p:spPr>
          <a:xfrm rot="16200000">
            <a:off x="7313718" y="2584629"/>
            <a:ext cx="1528669" cy="428982"/>
          </a:xfrm>
          <a:prstGeom prst="rightArrow">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5" name="Picture 14" descr="MC900431632.PNG"/>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7368946" y="785384"/>
            <a:ext cx="1573436" cy="1573436"/>
          </a:xfrm>
          <a:prstGeom prst="rect">
            <a:avLst/>
          </a:prstGeom>
        </p:spPr>
      </p:pic>
      <p:pic>
        <p:nvPicPr>
          <p:cNvPr id="16" name="Picture 15" descr="Screen Shot 2012-12-20 at 02.45.35.png"/>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854241" y="3822920"/>
            <a:ext cx="1659901" cy="1086984"/>
          </a:xfrm>
          <a:prstGeom prst="rect">
            <a:avLst/>
          </a:prstGeom>
        </p:spPr>
      </p:pic>
      <p:sp>
        <p:nvSpPr>
          <p:cNvPr id="17" name="Bent-Up Arrow 16"/>
          <p:cNvSpPr/>
          <p:nvPr/>
        </p:nvSpPr>
        <p:spPr>
          <a:xfrm flipH="1" flipV="1">
            <a:off x="1346200" y="1210729"/>
            <a:ext cx="6426200" cy="2477119"/>
          </a:xfrm>
          <a:prstGeom prst="bentUpArrow">
            <a:avLst>
              <a:gd name="adj1" fmla="val 9624"/>
              <a:gd name="adj2" fmla="val 10989"/>
              <a:gd name="adj3" fmla="val 11922"/>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TextBox 17"/>
          <p:cNvSpPr txBox="1"/>
          <p:nvPr/>
        </p:nvSpPr>
        <p:spPr>
          <a:xfrm>
            <a:off x="1099212" y="5260744"/>
            <a:ext cx="1172116" cy="523220"/>
          </a:xfrm>
          <a:prstGeom prst="rect">
            <a:avLst/>
          </a:prstGeom>
          <a:noFill/>
        </p:spPr>
        <p:txBody>
          <a:bodyPr wrap="none" rtlCol="0">
            <a:spAutoFit/>
          </a:bodyPr>
          <a:lstStyle/>
          <a:p>
            <a:pPr algn="ctr"/>
            <a:r>
              <a:rPr lang="en-US" sz="1400" b="1" dirty="0" smtClean="0">
                <a:solidFill>
                  <a:srgbClr val="660066"/>
                </a:solidFill>
              </a:rPr>
              <a:t>Video Games</a:t>
            </a:r>
          </a:p>
          <a:p>
            <a:pPr algn="ctr"/>
            <a:r>
              <a:rPr lang="en-US" sz="1400" b="1" dirty="0">
                <a:solidFill>
                  <a:srgbClr val="660066"/>
                </a:solidFill>
              </a:rPr>
              <a:t>o</a:t>
            </a:r>
            <a:r>
              <a:rPr lang="en-US" sz="1400" b="1" dirty="0" smtClean="0">
                <a:solidFill>
                  <a:srgbClr val="660066"/>
                </a:solidFill>
              </a:rPr>
              <a:t>r  Videos</a:t>
            </a:r>
            <a:endParaRPr lang="en-US" sz="1400" b="1" dirty="0">
              <a:solidFill>
                <a:srgbClr val="660066"/>
              </a:solidFill>
            </a:endParaRPr>
          </a:p>
        </p:txBody>
      </p:sp>
      <p:sp>
        <p:nvSpPr>
          <p:cNvPr id="19" name="Right Arrow 18"/>
          <p:cNvSpPr/>
          <p:nvPr/>
        </p:nvSpPr>
        <p:spPr>
          <a:xfrm>
            <a:off x="2606840" y="3972051"/>
            <a:ext cx="2371377" cy="320374"/>
          </a:xfrm>
          <a:prstGeom prst="rightArrow">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rgbClr val="660066"/>
              </a:solidFill>
            </a:endParaRPr>
          </a:p>
        </p:txBody>
      </p:sp>
      <p:sp>
        <p:nvSpPr>
          <p:cNvPr id="20" name="Right Arrow 19"/>
          <p:cNvSpPr/>
          <p:nvPr/>
        </p:nvSpPr>
        <p:spPr>
          <a:xfrm>
            <a:off x="2606841" y="4313256"/>
            <a:ext cx="2371376" cy="320374"/>
          </a:xfrm>
          <a:prstGeom prst="rightArrow">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rgbClr val="660066"/>
              </a:solidFill>
            </a:endParaRPr>
          </a:p>
        </p:txBody>
      </p:sp>
      <p:pic>
        <p:nvPicPr>
          <p:cNvPr id="21" name="Picture 20" descr="MP900400939-1.JPG"/>
          <p:cNvPicPr>
            <a:picLocks noChangeAspect="1"/>
          </p:cNvPicPr>
          <p:nvPr/>
        </p:nvPicPr>
        <p:blipFill rotWithShape="1">
          <a:blip r:embed="rId9" cstate="screen">
            <a:clrChange>
              <a:clrFrom>
                <a:srgbClr val="6D6D6D"/>
              </a:clrFrom>
              <a:clrTo>
                <a:srgbClr val="6D6D6D">
                  <a:alpha val="0"/>
                </a:srgbClr>
              </a:clrTo>
            </a:clrChange>
            <a:extLst>
              <a:ext uri="{28A0092B-C50C-407E-A947-70E740481C1C}">
                <a14:useLocalDpi xmlns:a14="http://schemas.microsoft.com/office/drawing/2010/main"/>
              </a:ext>
            </a:extLst>
          </a:blip>
          <a:srcRect/>
          <a:stretch/>
        </p:blipFill>
        <p:spPr>
          <a:xfrm>
            <a:off x="5271161" y="1840399"/>
            <a:ext cx="1031480" cy="1301580"/>
          </a:xfrm>
          <a:prstGeom prst="rect">
            <a:avLst/>
          </a:prstGeom>
        </p:spPr>
      </p:pic>
      <p:sp>
        <p:nvSpPr>
          <p:cNvPr id="22" name="TextBox 21"/>
          <p:cNvSpPr txBox="1"/>
          <p:nvPr/>
        </p:nvSpPr>
        <p:spPr>
          <a:xfrm>
            <a:off x="4978217" y="1513177"/>
            <a:ext cx="1620522" cy="307777"/>
          </a:xfrm>
          <a:prstGeom prst="rect">
            <a:avLst/>
          </a:prstGeom>
          <a:noFill/>
        </p:spPr>
        <p:txBody>
          <a:bodyPr wrap="square" rtlCol="0">
            <a:spAutoFit/>
          </a:bodyPr>
          <a:lstStyle/>
          <a:p>
            <a:pPr algn="ctr"/>
            <a:r>
              <a:rPr lang="en-US" sz="1400" b="1" dirty="0" smtClean="0">
                <a:solidFill>
                  <a:srgbClr val="660066"/>
                </a:solidFill>
              </a:rPr>
              <a:t>Practitioner</a:t>
            </a:r>
            <a:endParaRPr lang="en-US" sz="1400" b="1" dirty="0">
              <a:solidFill>
                <a:srgbClr val="660066"/>
              </a:solidFill>
            </a:endParaRPr>
          </a:p>
        </p:txBody>
      </p:sp>
      <p:pic>
        <p:nvPicPr>
          <p:cNvPr id="23" name="Picture 22"/>
          <p:cNvPicPr>
            <a:picLocks noChangeAspect="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flipH="1">
            <a:off x="3717769" y="4252189"/>
            <a:ext cx="343816" cy="410902"/>
          </a:xfrm>
          <a:prstGeom prst="rect">
            <a:avLst/>
          </a:prstGeom>
        </p:spPr>
      </p:pic>
      <p:pic>
        <p:nvPicPr>
          <p:cNvPr id="24" name="Picture 23" descr="MP900448626.JPG"/>
          <p:cNvPicPr>
            <a:picLocks noChangeAspect="1"/>
          </p:cNvPicPr>
          <p:nvPr/>
        </p:nvPicPr>
        <p:blipFill>
          <a:blip r:embed="rId1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985623" y="3921250"/>
            <a:ext cx="546428" cy="409821"/>
          </a:xfrm>
          <a:prstGeom prst="rect">
            <a:avLst/>
          </a:prstGeom>
        </p:spPr>
      </p:pic>
      <p:sp>
        <p:nvSpPr>
          <p:cNvPr id="25" name="Right Arrow 24"/>
          <p:cNvSpPr/>
          <p:nvPr/>
        </p:nvSpPr>
        <p:spPr>
          <a:xfrm>
            <a:off x="2615301" y="4643463"/>
            <a:ext cx="2362915" cy="320374"/>
          </a:xfrm>
          <a:prstGeom prst="rightArrow">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rgbClr val="660066"/>
              </a:solidFill>
            </a:endParaRPr>
          </a:p>
        </p:txBody>
      </p:sp>
      <p:pic>
        <p:nvPicPr>
          <p:cNvPr id="26" name="Picture 25" descr="MP900384808.JPG"/>
          <p:cNvPicPr>
            <a:picLocks noChangeAspect="1"/>
          </p:cNvPicPr>
          <p:nvPr/>
        </p:nvPicPr>
        <p:blipFill>
          <a:blip r:embed="rId12"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3407843" y="4602779"/>
            <a:ext cx="291888" cy="382148"/>
          </a:xfrm>
          <a:prstGeom prst="rect">
            <a:avLst/>
          </a:prstGeom>
        </p:spPr>
      </p:pic>
      <p:sp>
        <p:nvSpPr>
          <p:cNvPr id="27" name="TextBox 26"/>
          <p:cNvSpPr txBox="1"/>
          <p:nvPr/>
        </p:nvSpPr>
        <p:spPr>
          <a:xfrm>
            <a:off x="3613676" y="3982111"/>
            <a:ext cx="467070" cy="261610"/>
          </a:xfrm>
          <a:prstGeom prst="rect">
            <a:avLst/>
          </a:prstGeom>
          <a:noFill/>
        </p:spPr>
        <p:txBody>
          <a:bodyPr wrap="none" rtlCol="0">
            <a:spAutoFit/>
          </a:bodyPr>
          <a:lstStyle/>
          <a:p>
            <a:r>
              <a:rPr lang="en-US" sz="1100" b="1" dirty="0" smtClean="0">
                <a:solidFill>
                  <a:srgbClr val="660066"/>
                </a:solidFill>
              </a:rPr>
              <a:t>sight</a:t>
            </a:r>
            <a:endParaRPr lang="en-US" sz="1100" b="1" dirty="0">
              <a:solidFill>
                <a:srgbClr val="660066"/>
              </a:solidFill>
            </a:endParaRPr>
          </a:p>
        </p:txBody>
      </p:sp>
      <p:sp>
        <p:nvSpPr>
          <p:cNvPr id="28" name="TextBox 27"/>
          <p:cNvSpPr txBox="1"/>
          <p:nvPr/>
        </p:nvSpPr>
        <p:spPr>
          <a:xfrm>
            <a:off x="3167950" y="4316526"/>
            <a:ext cx="628385" cy="261610"/>
          </a:xfrm>
          <a:prstGeom prst="rect">
            <a:avLst/>
          </a:prstGeom>
          <a:noFill/>
        </p:spPr>
        <p:txBody>
          <a:bodyPr wrap="none" rtlCol="0">
            <a:spAutoFit/>
          </a:bodyPr>
          <a:lstStyle/>
          <a:p>
            <a:r>
              <a:rPr lang="en-US" sz="1100" b="1" dirty="0" smtClean="0">
                <a:solidFill>
                  <a:srgbClr val="660066"/>
                </a:solidFill>
              </a:rPr>
              <a:t>hearing</a:t>
            </a:r>
            <a:endParaRPr lang="en-US" sz="1100" b="1" dirty="0">
              <a:solidFill>
                <a:srgbClr val="660066"/>
              </a:solidFill>
            </a:endParaRPr>
          </a:p>
        </p:txBody>
      </p:sp>
      <p:sp>
        <p:nvSpPr>
          <p:cNvPr id="29" name="TextBox 28"/>
          <p:cNvSpPr txBox="1"/>
          <p:nvPr/>
        </p:nvSpPr>
        <p:spPr>
          <a:xfrm>
            <a:off x="2980036" y="4658656"/>
            <a:ext cx="519831" cy="261610"/>
          </a:xfrm>
          <a:prstGeom prst="rect">
            <a:avLst/>
          </a:prstGeom>
          <a:noFill/>
        </p:spPr>
        <p:txBody>
          <a:bodyPr wrap="none" rtlCol="0">
            <a:spAutoFit/>
          </a:bodyPr>
          <a:lstStyle/>
          <a:p>
            <a:r>
              <a:rPr lang="en-US" sz="1100" b="1" dirty="0" smtClean="0">
                <a:solidFill>
                  <a:srgbClr val="660066"/>
                </a:solidFill>
              </a:rPr>
              <a:t>touch</a:t>
            </a:r>
            <a:endParaRPr lang="en-US" sz="1100" b="1" dirty="0">
              <a:solidFill>
                <a:srgbClr val="660066"/>
              </a:solidFill>
            </a:endParaRPr>
          </a:p>
        </p:txBody>
      </p:sp>
      <p:sp>
        <p:nvSpPr>
          <p:cNvPr id="30" name="Right Arrow 29"/>
          <p:cNvSpPr/>
          <p:nvPr/>
        </p:nvSpPr>
        <p:spPr>
          <a:xfrm rot="4112373">
            <a:off x="5923822" y="3251223"/>
            <a:ext cx="577293" cy="320374"/>
          </a:xfrm>
          <a:prstGeom prst="rightArrow">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rgbClr val="660066"/>
              </a:solidFill>
            </a:endParaRPr>
          </a:p>
        </p:txBody>
      </p:sp>
      <p:sp>
        <p:nvSpPr>
          <p:cNvPr id="31" name="TextBox 30"/>
          <p:cNvSpPr txBox="1"/>
          <p:nvPr/>
        </p:nvSpPr>
        <p:spPr>
          <a:xfrm>
            <a:off x="5831055" y="3156431"/>
            <a:ext cx="940192" cy="430887"/>
          </a:xfrm>
          <a:prstGeom prst="rect">
            <a:avLst/>
          </a:prstGeom>
          <a:noFill/>
        </p:spPr>
        <p:txBody>
          <a:bodyPr wrap="square" rtlCol="0">
            <a:spAutoFit/>
          </a:bodyPr>
          <a:lstStyle/>
          <a:p>
            <a:pPr algn="ctr"/>
            <a:r>
              <a:rPr lang="en-US" sz="1100" b="1" dirty="0" smtClean="0">
                <a:solidFill>
                  <a:srgbClr val="660066"/>
                </a:solidFill>
              </a:rPr>
              <a:t>Sensor placement</a:t>
            </a:r>
            <a:endParaRPr lang="en-US" sz="1100" b="1" dirty="0">
              <a:solidFill>
                <a:srgbClr val="660066"/>
              </a:solidFill>
            </a:endParaRPr>
          </a:p>
        </p:txBody>
      </p:sp>
      <p:sp>
        <p:nvSpPr>
          <p:cNvPr id="32" name="Right Arrow 31"/>
          <p:cNvSpPr/>
          <p:nvPr/>
        </p:nvSpPr>
        <p:spPr>
          <a:xfrm rot="20483776">
            <a:off x="6264341" y="1844617"/>
            <a:ext cx="1165572" cy="320374"/>
          </a:xfrm>
          <a:prstGeom prst="rightArrow">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rgbClr val="660066"/>
              </a:solidFill>
            </a:endParaRPr>
          </a:p>
        </p:txBody>
      </p:sp>
      <p:sp>
        <p:nvSpPr>
          <p:cNvPr id="33" name="TextBox 32"/>
          <p:cNvSpPr txBox="1"/>
          <p:nvPr/>
        </p:nvSpPr>
        <p:spPr>
          <a:xfrm>
            <a:off x="6383278" y="1785473"/>
            <a:ext cx="940192" cy="430887"/>
          </a:xfrm>
          <a:prstGeom prst="rect">
            <a:avLst/>
          </a:prstGeom>
          <a:noFill/>
        </p:spPr>
        <p:txBody>
          <a:bodyPr wrap="square" rtlCol="0">
            <a:spAutoFit/>
          </a:bodyPr>
          <a:lstStyle/>
          <a:p>
            <a:pPr algn="ctr"/>
            <a:r>
              <a:rPr lang="en-US" sz="1100" b="1" dirty="0" smtClean="0">
                <a:solidFill>
                  <a:srgbClr val="660066"/>
                </a:solidFill>
              </a:rPr>
              <a:t>Frequency adjustment</a:t>
            </a:r>
            <a:endParaRPr lang="en-US" sz="1100" b="1" dirty="0">
              <a:solidFill>
                <a:srgbClr val="660066"/>
              </a:solidFill>
            </a:endParaRPr>
          </a:p>
        </p:txBody>
      </p:sp>
      <p:sp>
        <p:nvSpPr>
          <p:cNvPr id="34" name="Right Arrow 33"/>
          <p:cNvSpPr/>
          <p:nvPr/>
        </p:nvSpPr>
        <p:spPr>
          <a:xfrm rot="18267878">
            <a:off x="5234464" y="3232253"/>
            <a:ext cx="593297" cy="320374"/>
          </a:xfrm>
          <a:prstGeom prst="rightArrow">
            <a:avLst/>
          </a:prstGeom>
          <a:solidFill>
            <a:schemeClr val="accent4">
              <a:lumMod val="40000"/>
              <a:lumOff val="6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b="1" dirty="0">
              <a:solidFill>
                <a:srgbClr val="660066"/>
              </a:solidFill>
            </a:endParaRPr>
          </a:p>
        </p:txBody>
      </p:sp>
      <p:sp>
        <p:nvSpPr>
          <p:cNvPr id="35" name="TextBox 34"/>
          <p:cNvSpPr txBox="1"/>
          <p:nvPr/>
        </p:nvSpPr>
        <p:spPr>
          <a:xfrm>
            <a:off x="4814320" y="3162912"/>
            <a:ext cx="1218494" cy="430887"/>
          </a:xfrm>
          <a:prstGeom prst="rect">
            <a:avLst/>
          </a:prstGeom>
          <a:noFill/>
        </p:spPr>
        <p:txBody>
          <a:bodyPr wrap="square" rtlCol="0">
            <a:spAutoFit/>
          </a:bodyPr>
          <a:lstStyle/>
          <a:p>
            <a:pPr algn="ctr"/>
            <a:r>
              <a:rPr lang="en-US" sz="1100" b="1" dirty="0">
                <a:solidFill>
                  <a:srgbClr val="660066"/>
                </a:solidFill>
              </a:rPr>
              <a:t>C</a:t>
            </a:r>
            <a:r>
              <a:rPr lang="en-US" sz="1100" b="1" dirty="0" smtClean="0">
                <a:solidFill>
                  <a:srgbClr val="660066"/>
                </a:solidFill>
              </a:rPr>
              <a:t>lient symptoms &amp; feedback</a:t>
            </a:r>
            <a:endParaRPr lang="en-US" sz="1100" b="1" dirty="0">
              <a:solidFill>
                <a:srgbClr val="660066"/>
              </a:solidFill>
            </a:endParaRPr>
          </a:p>
        </p:txBody>
      </p:sp>
      <p:sp>
        <p:nvSpPr>
          <p:cNvPr id="36" name="TextBox 35"/>
          <p:cNvSpPr txBox="1"/>
          <p:nvPr/>
        </p:nvSpPr>
        <p:spPr>
          <a:xfrm>
            <a:off x="5588707" y="5296168"/>
            <a:ext cx="620683" cy="307777"/>
          </a:xfrm>
          <a:prstGeom prst="rect">
            <a:avLst/>
          </a:prstGeom>
          <a:noFill/>
        </p:spPr>
        <p:txBody>
          <a:bodyPr wrap="none" rtlCol="0">
            <a:spAutoFit/>
          </a:bodyPr>
          <a:lstStyle/>
          <a:p>
            <a:r>
              <a:rPr lang="en-US" sz="1400" b="1" dirty="0" smtClean="0">
                <a:solidFill>
                  <a:srgbClr val="660066"/>
                </a:solidFill>
              </a:rPr>
              <a:t>Client</a:t>
            </a:r>
            <a:endParaRPr lang="en-US" sz="1400" b="1" dirty="0">
              <a:solidFill>
                <a:srgbClr val="660066"/>
              </a:solidFill>
            </a:endParaRPr>
          </a:p>
        </p:txBody>
      </p:sp>
      <p:sp>
        <p:nvSpPr>
          <p:cNvPr id="37" name="TextBox 36"/>
          <p:cNvSpPr txBox="1"/>
          <p:nvPr/>
        </p:nvSpPr>
        <p:spPr>
          <a:xfrm>
            <a:off x="3320355" y="5002772"/>
            <a:ext cx="890451" cy="307777"/>
          </a:xfrm>
          <a:prstGeom prst="rect">
            <a:avLst/>
          </a:prstGeom>
          <a:noFill/>
        </p:spPr>
        <p:txBody>
          <a:bodyPr wrap="none" rtlCol="0">
            <a:spAutoFit/>
          </a:bodyPr>
          <a:lstStyle/>
          <a:p>
            <a:r>
              <a:rPr lang="en-US" sz="1400" b="1" dirty="0" smtClean="0">
                <a:solidFill>
                  <a:srgbClr val="660066"/>
                </a:solidFill>
              </a:rPr>
              <a:t>Feedback</a:t>
            </a:r>
            <a:endParaRPr lang="en-US" sz="1400" b="1" dirty="0">
              <a:solidFill>
                <a:srgbClr val="660066"/>
              </a:solidFill>
            </a:endParaRPr>
          </a:p>
        </p:txBody>
      </p:sp>
      <p:sp>
        <p:nvSpPr>
          <p:cNvPr id="38" name="TextBox 37"/>
          <p:cNvSpPr txBox="1"/>
          <p:nvPr/>
        </p:nvSpPr>
        <p:spPr>
          <a:xfrm>
            <a:off x="1576395" y="1163065"/>
            <a:ext cx="6199571" cy="307777"/>
          </a:xfrm>
          <a:prstGeom prst="rect">
            <a:avLst/>
          </a:prstGeom>
          <a:noFill/>
        </p:spPr>
        <p:txBody>
          <a:bodyPr wrap="none" rtlCol="0">
            <a:spAutoFit/>
          </a:bodyPr>
          <a:lstStyle/>
          <a:p>
            <a:r>
              <a:rPr lang="en-US" sz="1400" b="1" dirty="0">
                <a:solidFill>
                  <a:srgbClr val="660066"/>
                </a:solidFill>
              </a:rPr>
              <a:t>F</a:t>
            </a:r>
            <a:r>
              <a:rPr lang="en-US" sz="1400" b="1" dirty="0" smtClean="0">
                <a:solidFill>
                  <a:srgbClr val="660066"/>
                </a:solidFill>
              </a:rPr>
              <a:t>eedback provided: ‘rewards’ when brain operates well, ‘inhibits’ when off-track</a:t>
            </a:r>
            <a:endParaRPr lang="en-US" sz="1400" b="1" dirty="0">
              <a:solidFill>
                <a:srgbClr val="660066"/>
              </a:solidFill>
            </a:endParaRPr>
          </a:p>
        </p:txBody>
      </p:sp>
      <p:sp>
        <p:nvSpPr>
          <p:cNvPr id="40" name="Slide Number Placeholder 3"/>
          <p:cNvSpPr txBox="1">
            <a:spLocks/>
          </p:cNvSpPr>
          <p:nvPr/>
        </p:nvSpPr>
        <p:spPr>
          <a:xfrm>
            <a:off x="8557818" y="6469339"/>
            <a:ext cx="5861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1D7AA21-27B1-6D4E-8F2F-86EB4B977592}" type="slidenum">
              <a:rPr lang="en-US" smtClean="0"/>
              <a:pPr/>
              <a:t>12</a:t>
            </a:fld>
            <a:endParaRPr lang="en-US" dirty="0"/>
          </a:p>
        </p:txBody>
      </p:sp>
      <p:sp>
        <p:nvSpPr>
          <p:cNvPr id="3" name="Rectangle 2"/>
          <p:cNvSpPr/>
          <p:nvPr/>
        </p:nvSpPr>
        <p:spPr>
          <a:xfrm>
            <a:off x="990601" y="5656356"/>
            <a:ext cx="7835343" cy="646331"/>
          </a:xfrm>
          <a:prstGeom prst="rect">
            <a:avLst/>
          </a:prstGeom>
        </p:spPr>
        <p:txBody>
          <a:bodyPr wrap="square">
            <a:spAutoFit/>
          </a:bodyPr>
          <a:lstStyle/>
          <a:p>
            <a:pPr algn="ctr"/>
            <a:r>
              <a:rPr lang="en-US" b="1" i="1" dirty="0">
                <a:solidFill>
                  <a:srgbClr val="55BE47"/>
                </a:solidFill>
              </a:rPr>
              <a:t>Neurofeedback trains the brain’s ability to self-regulate by feeding back information on selected EEG rhythms related to regulation</a:t>
            </a:r>
          </a:p>
        </p:txBody>
      </p:sp>
    </p:spTree>
    <p:extLst>
      <p:ext uri="{BB962C8B-B14F-4D97-AF65-F5344CB8AC3E}">
        <p14:creationId xmlns:p14="http://schemas.microsoft.com/office/powerpoint/2010/main" val="2275279279"/>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1143000"/>
          </a:xfrm>
        </p:spPr>
        <p:txBody>
          <a:bodyPr/>
          <a:lstStyle/>
          <a:p>
            <a:r>
              <a:rPr lang="en-US" dirty="0" smtClean="0"/>
              <a:t>What is Neurofeedback ?</a:t>
            </a:r>
            <a:endParaRPr lang="en-US" dirty="0"/>
          </a:p>
        </p:txBody>
      </p:sp>
      <p:sp>
        <p:nvSpPr>
          <p:cNvPr id="40" name="Slide Number Placeholder 3"/>
          <p:cNvSpPr txBox="1">
            <a:spLocks/>
          </p:cNvSpPr>
          <p:nvPr/>
        </p:nvSpPr>
        <p:spPr>
          <a:xfrm>
            <a:off x="8557818" y="6469339"/>
            <a:ext cx="5861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1D7AA21-27B1-6D4E-8F2F-86EB4B977592}" type="slidenum">
              <a:rPr lang="en-US" smtClean="0"/>
              <a:pPr/>
              <a:t>13</a:t>
            </a:fld>
            <a:endParaRPr lang="en-US" dirty="0"/>
          </a:p>
        </p:txBody>
      </p:sp>
      <p:pic>
        <p:nvPicPr>
          <p:cNvPr id="39" name="Picture 38" descr="IMG_0854.JPG"/>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292100" y="939801"/>
            <a:ext cx="4190224" cy="2819398"/>
          </a:xfrm>
          <a:prstGeom prst="rect">
            <a:avLst/>
          </a:prstGeom>
        </p:spPr>
      </p:pic>
      <p:pic>
        <p:nvPicPr>
          <p:cNvPr id="4" name="Picture 3"/>
          <p:cNvPicPr>
            <a:picLocks noChangeAspect="1"/>
          </p:cNvPicPr>
          <p:nvPr/>
        </p:nvPicPr>
        <p:blipFill>
          <a:blip r:embed="rId4"/>
          <a:stretch>
            <a:fillRect/>
          </a:stretch>
        </p:blipFill>
        <p:spPr>
          <a:xfrm>
            <a:off x="4639650" y="914400"/>
            <a:ext cx="4250350" cy="2819399"/>
          </a:xfrm>
          <a:prstGeom prst="rect">
            <a:avLst/>
          </a:prstGeom>
        </p:spPr>
      </p:pic>
      <p:pic>
        <p:nvPicPr>
          <p:cNvPr id="5" name="Picture 4"/>
          <p:cNvPicPr>
            <a:picLocks noChangeAspect="1"/>
          </p:cNvPicPr>
          <p:nvPr/>
        </p:nvPicPr>
        <p:blipFill>
          <a:blip r:embed="rId5"/>
          <a:stretch>
            <a:fillRect/>
          </a:stretch>
        </p:blipFill>
        <p:spPr>
          <a:xfrm>
            <a:off x="292100" y="3873500"/>
            <a:ext cx="4190224" cy="2453186"/>
          </a:xfrm>
          <a:prstGeom prst="rect">
            <a:avLst/>
          </a:prstGeom>
        </p:spPr>
      </p:pic>
      <p:pic>
        <p:nvPicPr>
          <p:cNvPr id="41" name="Picture 40"/>
          <p:cNvPicPr>
            <a:picLocks noChangeAspect="1"/>
          </p:cNvPicPr>
          <p:nvPr/>
        </p:nvPicPr>
        <p:blipFill>
          <a:blip r:embed="rId6"/>
          <a:stretch>
            <a:fillRect/>
          </a:stretch>
        </p:blipFill>
        <p:spPr>
          <a:xfrm>
            <a:off x="4639650" y="3838299"/>
            <a:ext cx="4250350" cy="2488387"/>
          </a:xfrm>
          <a:prstGeom prst="rect">
            <a:avLst/>
          </a:prstGeom>
        </p:spPr>
      </p:pic>
    </p:spTree>
    <p:extLst>
      <p:ext uri="{BB962C8B-B14F-4D97-AF65-F5344CB8AC3E}">
        <p14:creationId xmlns:p14="http://schemas.microsoft.com/office/powerpoint/2010/main" val="12607181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58738"/>
            <a:ext cx="8229600" cy="1143000"/>
          </a:xfrm>
        </p:spPr>
        <p:txBody>
          <a:bodyPr/>
          <a:lstStyle/>
          <a:p>
            <a:r>
              <a:rPr lang="en-US" dirty="0" smtClean="0"/>
              <a:t>What I’m </a:t>
            </a:r>
            <a:r>
              <a:rPr lang="en-US" dirty="0"/>
              <a:t>d</a:t>
            </a:r>
            <a:r>
              <a:rPr lang="en-US" dirty="0" smtClean="0"/>
              <a:t>oing with NF now</a:t>
            </a:r>
            <a:endParaRPr lang="en-US" dirty="0"/>
          </a:p>
        </p:txBody>
      </p:sp>
      <p:pic>
        <p:nvPicPr>
          <p:cNvPr id="7" name="Picture 6" descr="N4PLogo Col Trans PNG.pn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038612" y="1074738"/>
            <a:ext cx="2503156" cy="944879"/>
          </a:xfrm>
          <a:prstGeom prst="rect">
            <a:avLst/>
          </a:prstGeom>
        </p:spPr>
      </p:pic>
      <p:pic>
        <p:nvPicPr>
          <p:cNvPr id="8" name="Picture 7" descr="BTUK+strap 392pix.jpg"/>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84200" y="1194765"/>
            <a:ext cx="4254500" cy="824852"/>
          </a:xfrm>
          <a:prstGeom prst="rect">
            <a:avLst/>
          </a:prstGeom>
        </p:spPr>
      </p:pic>
      <p:sp>
        <p:nvSpPr>
          <p:cNvPr id="9" name="TextBox 8"/>
          <p:cNvSpPr txBox="1"/>
          <p:nvPr/>
        </p:nvSpPr>
        <p:spPr>
          <a:xfrm>
            <a:off x="889000" y="2152134"/>
            <a:ext cx="3493264" cy="4247317"/>
          </a:xfrm>
          <a:prstGeom prst="rect">
            <a:avLst/>
          </a:prstGeom>
          <a:noFill/>
        </p:spPr>
        <p:txBody>
          <a:bodyPr wrap="none" rtlCol="0">
            <a:spAutoFit/>
          </a:bodyPr>
          <a:lstStyle/>
          <a:p>
            <a:r>
              <a:rPr lang="en-US" b="1" dirty="0" smtClean="0">
                <a:solidFill>
                  <a:srgbClr val="43125F"/>
                </a:solidFill>
              </a:rPr>
              <a:t>Therapeutic Neurofeedback:</a:t>
            </a:r>
          </a:p>
          <a:p>
            <a:pPr marL="285750" indent="-285750">
              <a:buFont typeface="Arial"/>
              <a:buChar char="•"/>
            </a:pPr>
            <a:r>
              <a:rPr lang="en-US" b="1" dirty="0" smtClean="0">
                <a:solidFill>
                  <a:srgbClr val="43125F"/>
                </a:solidFill>
              </a:rPr>
              <a:t>ADHD</a:t>
            </a:r>
          </a:p>
          <a:p>
            <a:pPr marL="285750" indent="-285750">
              <a:buFont typeface="Arial"/>
              <a:buChar char="•"/>
            </a:pPr>
            <a:r>
              <a:rPr lang="en-US" b="1" dirty="0" smtClean="0">
                <a:solidFill>
                  <a:srgbClr val="43125F"/>
                </a:solidFill>
              </a:rPr>
              <a:t>Autistic Spectrum</a:t>
            </a:r>
          </a:p>
          <a:p>
            <a:pPr marL="285750" indent="-285750">
              <a:buFont typeface="Arial"/>
              <a:buChar char="•"/>
            </a:pPr>
            <a:r>
              <a:rPr lang="en-US" b="1" dirty="0" smtClean="0">
                <a:solidFill>
                  <a:srgbClr val="43125F"/>
                </a:solidFill>
              </a:rPr>
              <a:t>Epilepsy</a:t>
            </a:r>
          </a:p>
          <a:p>
            <a:pPr marL="285750" indent="-285750">
              <a:buFont typeface="Arial"/>
              <a:buChar char="•"/>
            </a:pPr>
            <a:r>
              <a:rPr lang="en-US" b="1" dirty="0" smtClean="0">
                <a:solidFill>
                  <a:srgbClr val="43125F"/>
                </a:solidFill>
              </a:rPr>
              <a:t>Dyslexia, Dyspraxia, Dysgraphia</a:t>
            </a:r>
          </a:p>
          <a:p>
            <a:pPr marL="285750" indent="-285750">
              <a:buFont typeface="Arial"/>
              <a:buChar char="•"/>
            </a:pPr>
            <a:r>
              <a:rPr lang="en-US" b="1" dirty="0" smtClean="0">
                <a:solidFill>
                  <a:srgbClr val="43125F"/>
                </a:solidFill>
              </a:rPr>
              <a:t>Sleep problems</a:t>
            </a:r>
          </a:p>
          <a:p>
            <a:pPr marL="285750" indent="-285750">
              <a:buFont typeface="Arial"/>
              <a:buChar char="•"/>
            </a:pPr>
            <a:r>
              <a:rPr lang="en-US" b="1" dirty="0" smtClean="0">
                <a:solidFill>
                  <a:srgbClr val="43125F"/>
                </a:solidFill>
              </a:rPr>
              <a:t>Stroke recovery</a:t>
            </a:r>
          </a:p>
          <a:p>
            <a:pPr marL="285750" indent="-285750">
              <a:buFont typeface="Arial"/>
              <a:buChar char="•"/>
            </a:pPr>
            <a:r>
              <a:rPr lang="en-US" b="1" dirty="0" smtClean="0">
                <a:solidFill>
                  <a:srgbClr val="43125F"/>
                </a:solidFill>
              </a:rPr>
              <a:t>Trauma recovery</a:t>
            </a:r>
          </a:p>
          <a:p>
            <a:pPr marL="285750" indent="-285750">
              <a:buFont typeface="Arial"/>
              <a:buChar char="•"/>
            </a:pPr>
            <a:r>
              <a:rPr lang="en-US" b="1" dirty="0" smtClean="0">
                <a:solidFill>
                  <a:srgbClr val="43125F"/>
                </a:solidFill>
              </a:rPr>
              <a:t>‘Chemo Brain’</a:t>
            </a:r>
          </a:p>
          <a:p>
            <a:pPr marL="285750" indent="-285750">
              <a:buFont typeface="Arial"/>
              <a:buChar char="•"/>
            </a:pPr>
            <a:r>
              <a:rPr lang="en-US" b="1" dirty="0" smtClean="0">
                <a:solidFill>
                  <a:srgbClr val="43125F"/>
                </a:solidFill>
              </a:rPr>
              <a:t>Fibromyalgia</a:t>
            </a:r>
          </a:p>
          <a:p>
            <a:pPr marL="285750" indent="-285750">
              <a:buFont typeface="Arial"/>
              <a:buChar char="•"/>
            </a:pPr>
            <a:r>
              <a:rPr lang="en-US" b="1" dirty="0" smtClean="0">
                <a:solidFill>
                  <a:srgbClr val="43125F"/>
                </a:solidFill>
              </a:rPr>
              <a:t>Migraine</a:t>
            </a:r>
          </a:p>
          <a:p>
            <a:pPr marL="285750" indent="-285750">
              <a:buFont typeface="Arial"/>
              <a:buChar char="•"/>
            </a:pPr>
            <a:r>
              <a:rPr lang="en-US" b="1" dirty="0" smtClean="0">
                <a:solidFill>
                  <a:srgbClr val="43125F"/>
                </a:solidFill>
              </a:rPr>
              <a:t>Depression, Anxiety</a:t>
            </a:r>
          </a:p>
          <a:p>
            <a:pPr marL="285750" indent="-285750">
              <a:buFont typeface="Arial"/>
              <a:buChar char="•"/>
            </a:pPr>
            <a:r>
              <a:rPr lang="en-US" b="1" dirty="0" smtClean="0">
                <a:solidFill>
                  <a:srgbClr val="43125F"/>
                </a:solidFill>
              </a:rPr>
              <a:t>OCD</a:t>
            </a:r>
          </a:p>
          <a:p>
            <a:pPr marL="285750" indent="-285750">
              <a:buFont typeface="Arial"/>
              <a:buChar char="•"/>
            </a:pPr>
            <a:r>
              <a:rPr lang="en-US" b="1" dirty="0" smtClean="0">
                <a:solidFill>
                  <a:srgbClr val="43125F"/>
                </a:solidFill>
              </a:rPr>
              <a:t>Vertigo, Tinnitus</a:t>
            </a:r>
          </a:p>
          <a:p>
            <a:pPr marL="285750" indent="-285750">
              <a:buFont typeface="Arial"/>
              <a:buChar char="•"/>
            </a:pPr>
            <a:r>
              <a:rPr lang="en-US" b="1" dirty="0" smtClean="0">
                <a:solidFill>
                  <a:srgbClr val="43125F"/>
                </a:solidFill>
              </a:rPr>
              <a:t>PTSD, Addiction</a:t>
            </a:r>
            <a:endParaRPr lang="en-US" b="1" dirty="0">
              <a:solidFill>
                <a:srgbClr val="43125F"/>
              </a:solidFill>
            </a:endParaRPr>
          </a:p>
        </p:txBody>
      </p:sp>
      <p:sp>
        <p:nvSpPr>
          <p:cNvPr id="31" name="TextBox 30"/>
          <p:cNvSpPr txBox="1"/>
          <p:nvPr/>
        </p:nvSpPr>
        <p:spPr>
          <a:xfrm>
            <a:off x="5038612" y="2152134"/>
            <a:ext cx="3082895" cy="2862323"/>
          </a:xfrm>
          <a:prstGeom prst="rect">
            <a:avLst/>
          </a:prstGeom>
          <a:noFill/>
        </p:spPr>
        <p:txBody>
          <a:bodyPr wrap="none" rtlCol="0">
            <a:spAutoFit/>
          </a:bodyPr>
          <a:lstStyle/>
          <a:p>
            <a:r>
              <a:rPr lang="en-US" b="1" dirty="0" smtClean="0">
                <a:solidFill>
                  <a:srgbClr val="D64636"/>
                </a:solidFill>
              </a:rPr>
              <a:t>Peak Performance:</a:t>
            </a:r>
          </a:p>
          <a:p>
            <a:pPr marL="285750" indent="-285750">
              <a:buFont typeface="Arial"/>
              <a:buChar char="•"/>
            </a:pPr>
            <a:r>
              <a:rPr lang="en-US" b="1" dirty="0" smtClean="0">
                <a:solidFill>
                  <a:srgbClr val="D64636"/>
                </a:solidFill>
              </a:rPr>
              <a:t>Limitations of performance</a:t>
            </a:r>
          </a:p>
          <a:p>
            <a:pPr marL="742950" lvl="1" indent="-285750">
              <a:buFont typeface="Arial"/>
              <a:buChar char="•"/>
            </a:pPr>
            <a:r>
              <a:rPr lang="en-US" b="1" dirty="0" smtClean="0">
                <a:solidFill>
                  <a:srgbClr val="D64636"/>
                </a:solidFill>
              </a:rPr>
              <a:t>Emotional instability</a:t>
            </a:r>
          </a:p>
          <a:p>
            <a:pPr marL="742950" lvl="1" indent="-285750">
              <a:buFont typeface="Arial"/>
              <a:buChar char="•"/>
            </a:pPr>
            <a:r>
              <a:rPr lang="en-US" b="1" dirty="0" smtClean="0">
                <a:solidFill>
                  <a:srgbClr val="D64636"/>
                </a:solidFill>
              </a:rPr>
              <a:t>Burn out</a:t>
            </a:r>
          </a:p>
          <a:p>
            <a:pPr marL="742950" lvl="1" indent="-285750">
              <a:buFont typeface="Arial"/>
              <a:buChar char="•"/>
            </a:pPr>
            <a:r>
              <a:rPr lang="en-US" b="1" dirty="0" smtClean="0">
                <a:solidFill>
                  <a:srgbClr val="D64636"/>
                </a:solidFill>
              </a:rPr>
              <a:t>Lack of focus</a:t>
            </a:r>
          </a:p>
          <a:p>
            <a:pPr marL="742950" lvl="1" indent="-285750">
              <a:buFont typeface="Arial"/>
              <a:buChar char="•"/>
            </a:pPr>
            <a:r>
              <a:rPr lang="en-US" b="1" dirty="0" smtClean="0">
                <a:solidFill>
                  <a:srgbClr val="D64636"/>
                </a:solidFill>
              </a:rPr>
              <a:t>Physical calming</a:t>
            </a:r>
          </a:p>
          <a:p>
            <a:pPr marL="285750" indent="-285750">
              <a:buFont typeface="Arial"/>
              <a:buChar char="•"/>
            </a:pPr>
            <a:r>
              <a:rPr lang="en-US" b="1" dirty="0" smtClean="0">
                <a:solidFill>
                  <a:srgbClr val="D64636"/>
                </a:solidFill>
              </a:rPr>
              <a:t>Business performance</a:t>
            </a:r>
          </a:p>
          <a:p>
            <a:pPr marL="285750" indent="-285750">
              <a:buFont typeface="Arial"/>
              <a:buChar char="•"/>
            </a:pPr>
            <a:r>
              <a:rPr lang="en-US" b="1" dirty="0" smtClean="0">
                <a:solidFill>
                  <a:srgbClr val="D64636"/>
                </a:solidFill>
              </a:rPr>
              <a:t>Leadership development</a:t>
            </a:r>
          </a:p>
          <a:p>
            <a:pPr marL="285750" indent="-285750">
              <a:buFont typeface="Arial"/>
              <a:buChar char="•"/>
            </a:pPr>
            <a:r>
              <a:rPr lang="en-US" b="1" dirty="0" smtClean="0">
                <a:solidFill>
                  <a:srgbClr val="D64636"/>
                </a:solidFill>
              </a:rPr>
              <a:t>Personal development</a:t>
            </a:r>
          </a:p>
          <a:p>
            <a:pPr marL="285750" indent="-285750">
              <a:buFont typeface="Arial"/>
              <a:buChar char="•"/>
            </a:pPr>
            <a:r>
              <a:rPr lang="en-US" b="1" dirty="0" smtClean="0">
                <a:solidFill>
                  <a:srgbClr val="D64636"/>
                </a:solidFill>
              </a:rPr>
              <a:t>Sports performance</a:t>
            </a:r>
          </a:p>
        </p:txBody>
      </p:sp>
      <p:sp>
        <p:nvSpPr>
          <p:cNvPr id="32" name="Content Placeholder 2"/>
          <p:cNvSpPr>
            <a:spLocks noGrp="1"/>
          </p:cNvSpPr>
          <p:nvPr>
            <p:ph idx="1"/>
          </p:nvPr>
        </p:nvSpPr>
        <p:spPr>
          <a:xfrm>
            <a:off x="279400" y="6272493"/>
            <a:ext cx="9309100" cy="496608"/>
          </a:xfrm>
        </p:spPr>
        <p:txBody>
          <a:bodyPr>
            <a:noAutofit/>
          </a:bodyPr>
          <a:lstStyle/>
          <a:p>
            <a:pPr marL="0" indent="0">
              <a:buNone/>
            </a:pPr>
            <a:r>
              <a:rPr lang="en-US" sz="2200" dirty="0" err="1" smtClean="0"/>
              <a:t>Egham</a:t>
            </a:r>
            <a:r>
              <a:rPr lang="en-US" sz="2200" dirty="0" smtClean="0"/>
              <a:t>, Surrey | London - </a:t>
            </a:r>
            <a:r>
              <a:rPr lang="en-US" sz="2200" dirty="0" err="1" smtClean="0"/>
              <a:t>Clapham</a:t>
            </a:r>
            <a:r>
              <a:rPr lang="en-US" sz="2200" dirty="0" smtClean="0"/>
              <a:t> Junction, </a:t>
            </a:r>
            <a:r>
              <a:rPr lang="en-US" sz="2200" dirty="0" err="1" smtClean="0"/>
              <a:t>Fitzrovia</a:t>
            </a:r>
            <a:r>
              <a:rPr lang="en-US" sz="2200" dirty="0" smtClean="0"/>
              <a:t> | </a:t>
            </a:r>
            <a:r>
              <a:rPr lang="en-US" sz="2200" dirty="0" err="1" smtClean="0"/>
              <a:t>Hoddesdon</a:t>
            </a:r>
            <a:r>
              <a:rPr lang="en-US" sz="2200" dirty="0" smtClean="0"/>
              <a:t>, </a:t>
            </a:r>
            <a:r>
              <a:rPr lang="en-US" sz="2200" dirty="0" err="1" smtClean="0"/>
              <a:t>Herts</a:t>
            </a:r>
            <a:endParaRPr lang="en-US" sz="2200" dirty="0" smtClean="0"/>
          </a:p>
        </p:txBody>
      </p:sp>
    </p:spTree>
    <p:extLst>
      <p:ext uri="{BB962C8B-B14F-4D97-AF65-F5344CB8AC3E}">
        <p14:creationId xmlns:p14="http://schemas.microsoft.com/office/powerpoint/2010/main" val="1166660234"/>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808039"/>
            <a:ext cx="8229600" cy="2552700"/>
          </a:xfrm>
        </p:spPr>
        <p:txBody>
          <a:bodyPr>
            <a:normAutofit/>
          </a:bodyPr>
          <a:lstStyle/>
          <a:p>
            <a:r>
              <a:rPr lang="en-US" dirty="0" err="1" smtClean="0"/>
              <a:t>Thankyou</a:t>
            </a:r>
            <a:r>
              <a:rPr lang="en-US" dirty="0"/>
              <a:t> </a:t>
            </a:r>
            <a:r>
              <a:rPr lang="en-US" dirty="0" smtClean="0"/>
              <a:t>for listening</a:t>
            </a:r>
            <a:br>
              <a:rPr lang="en-US" dirty="0" smtClean="0"/>
            </a:br>
            <a:r>
              <a:rPr lang="en-US" dirty="0" smtClean="0"/>
              <a:t/>
            </a:r>
            <a:br>
              <a:rPr lang="en-US" dirty="0" smtClean="0"/>
            </a:br>
            <a:r>
              <a:rPr lang="en-US" dirty="0" smtClean="0"/>
              <a:t>Questions ?</a:t>
            </a:r>
            <a:endParaRPr lang="en-US" dirty="0"/>
          </a:p>
        </p:txBody>
      </p:sp>
      <p:sp>
        <p:nvSpPr>
          <p:cNvPr id="10" name="Content Placeholder 2"/>
          <p:cNvSpPr>
            <a:spLocks noGrp="1"/>
          </p:cNvSpPr>
          <p:nvPr>
            <p:ph idx="1"/>
          </p:nvPr>
        </p:nvSpPr>
        <p:spPr>
          <a:xfrm>
            <a:off x="292099" y="3386139"/>
            <a:ext cx="8515965" cy="2722561"/>
          </a:xfrm>
        </p:spPr>
        <p:txBody>
          <a:bodyPr>
            <a:noAutofit/>
          </a:bodyPr>
          <a:lstStyle/>
          <a:p>
            <a:pPr marL="0" indent="0" algn="ctr">
              <a:buNone/>
            </a:pPr>
            <a:r>
              <a:rPr lang="en-US" sz="4000" dirty="0" smtClean="0"/>
              <a:t>stuart@braintrainuk.com</a:t>
            </a:r>
          </a:p>
          <a:p>
            <a:pPr marL="0" indent="0" algn="ctr">
              <a:buNone/>
            </a:pPr>
            <a:r>
              <a:rPr lang="en-US" sz="4000" dirty="0" err="1" smtClean="0"/>
              <a:t>BrainTrainUK.com</a:t>
            </a:r>
            <a:endParaRPr lang="en-US" sz="4000" dirty="0" smtClean="0"/>
          </a:p>
          <a:p>
            <a:pPr marL="0" indent="0" algn="ctr">
              <a:buNone/>
            </a:pPr>
            <a:r>
              <a:rPr lang="en-US" sz="4000" dirty="0" smtClean="0"/>
              <a:t>07796 266 377</a:t>
            </a:r>
          </a:p>
          <a:p>
            <a:pPr marL="0" indent="0" algn="ctr">
              <a:buNone/>
            </a:pPr>
            <a:r>
              <a:rPr lang="en-US" sz="4000" dirty="0" smtClean="0"/>
              <a:t>@</a:t>
            </a:r>
            <a:r>
              <a:rPr lang="en-US" sz="4000" dirty="0" err="1" smtClean="0"/>
              <a:t>braintrainuk</a:t>
            </a:r>
            <a:endParaRPr lang="en-US" sz="4000" dirty="0" smtClean="0"/>
          </a:p>
          <a:p>
            <a:pPr marL="0" indent="0" algn="ctr">
              <a:buNone/>
            </a:pPr>
            <a:endParaRPr lang="en-US" sz="4400" dirty="0" smtClean="0"/>
          </a:p>
        </p:txBody>
      </p:sp>
    </p:spTree>
    <p:extLst>
      <p:ext uri="{BB962C8B-B14F-4D97-AF65-F5344CB8AC3E}">
        <p14:creationId xmlns:p14="http://schemas.microsoft.com/office/powerpoint/2010/main" val="2915625538"/>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References</a:t>
            </a:r>
            <a:endParaRPr lang="en-US" dirty="0"/>
          </a:p>
        </p:txBody>
      </p:sp>
      <p:sp>
        <p:nvSpPr>
          <p:cNvPr id="5" name="Slide Number Placeholder 3"/>
          <p:cNvSpPr txBox="1">
            <a:spLocks/>
          </p:cNvSpPr>
          <p:nvPr/>
        </p:nvSpPr>
        <p:spPr>
          <a:xfrm>
            <a:off x="8557818" y="6469339"/>
            <a:ext cx="5861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1D7AA21-27B1-6D4E-8F2F-86EB4B977592}" type="slidenum">
              <a:rPr lang="en-US" smtClean="0"/>
              <a:pPr/>
              <a:t>16</a:t>
            </a:fld>
            <a:endParaRPr lang="en-US" dirty="0"/>
          </a:p>
        </p:txBody>
      </p:sp>
      <p:sp>
        <p:nvSpPr>
          <p:cNvPr id="4" name="Content Placeholder 2"/>
          <p:cNvSpPr>
            <a:spLocks noGrp="1"/>
          </p:cNvSpPr>
          <p:nvPr>
            <p:ph idx="1"/>
          </p:nvPr>
        </p:nvSpPr>
        <p:spPr>
          <a:xfrm>
            <a:off x="292099" y="1417638"/>
            <a:ext cx="8851901" cy="4183062"/>
          </a:xfrm>
        </p:spPr>
        <p:txBody>
          <a:bodyPr>
            <a:noAutofit/>
          </a:bodyPr>
          <a:lstStyle/>
          <a:p>
            <a:pPr marL="0" indent="0">
              <a:buNone/>
            </a:pPr>
            <a:r>
              <a:rPr lang="en-US" sz="2800" dirty="0"/>
              <a:t>Our website: </a:t>
            </a:r>
            <a:r>
              <a:rPr lang="en-US" sz="2800" dirty="0">
                <a:hlinkClick r:id="rId2" action="ppaction://hlinkfile"/>
              </a:rPr>
              <a:t>braintrainuk.com</a:t>
            </a:r>
            <a:endParaRPr lang="en-US" sz="2800" dirty="0"/>
          </a:p>
          <a:p>
            <a:pPr marL="0" indent="0">
              <a:buNone/>
            </a:pPr>
            <a:r>
              <a:rPr lang="en-US" sz="2800" dirty="0" smtClean="0"/>
              <a:t>The approach we take: </a:t>
            </a:r>
            <a:r>
              <a:rPr lang="en-US" sz="2800" dirty="0" smtClean="0">
                <a:hlinkClick r:id="rId3" action="ppaction://hlinkfile"/>
              </a:rPr>
              <a:t>eeginfo.com</a:t>
            </a:r>
            <a:endParaRPr lang="en-US" sz="2800" dirty="0" smtClean="0"/>
          </a:p>
          <a:p>
            <a:pPr marL="0" indent="0">
              <a:buNone/>
            </a:pPr>
            <a:r>
              <a:rPr lang="en-US" sz="2800" dirty="0" smtClean="0"/>
              <a:t>Leadership Development Framework:</a:t>
            </a:r>
          </a:p>
          <a:p>
            <a:pPr marL="400050" lvl="1" indent="0">
              <a:buNone/>
            </a:pPr>
            <a:r>
              <a:rPr lang="en-US" sz="1800" dirty="0">
                <a:hlinkClick r:id="rId4"/>
              </a:rPr>
              <a:t>http://</a:t>
            </a:r>
            <a:r>
              <a:rPr lang="en-US" sz="1800" dirty="0" err="1">
                <a:hlinkClick r:id="rId4"/>
              </a:rPr>
              <a:t>www.harthill.co.uk</a:t>
            </a:r>
            <a:r>
              <a:rPr lang="en-US" sz="1800" dirty="0">
                <a:hlinkClick r:id="rId4"/>
              </a:rPr>
              <a:t>/leadership-development-framework/leadership-development-</a:t>
            </a:r>
            <a:r>
              <a:rPr lang="en-US" sz="1800" dirty="0" err="1">
                <a:hlinkClick r:id="rId4"/>
              </a:rPr>
              <a:t>framework.html</a:t>
            </a:r>
            <a:endParaRPr lang="en-US" sz="1800" dirty="0" smtClean="0"/>
          </a:p>
          <a:p>
            <a:pPr marL="0" indent="0">
              <a:buNone/>
            </a:pPr>
            <a:r>
              <a:rPr lang="en-US" sz="2800" dirty="0" smtClean="0"/>
              <a:t>Jim </a:t>
            </a:r>
            <a:r>
              <a:rPr lang="en-US" sz="2800" dirty="0" err="1" smtClean="0"/>
              <a:t>Hardt’s</a:t>
            </a:r>
            <a:r>
              <a:rPr lang="en-US" sz="2800" dirty="0" smtClean="0"/>
              <a:t> facility (now in Vancouver): </a:t>
            </a:r>
            <a:r>
              <a:rPr lang="en-US" sz="2800" dirty="0" smtClean="0"/>
              <a:t> </a:t>
            </a:r>
            <a:r>
              <a:rPr lang="en-US" sz="2800" dirty="0" smtClean="0">
                <a:hlinkClick r:id="rId5" action="ppaction://hlinkfile"/>
              </a:rPr>
              <a:t>biocybernaut.com</a:t>
            </a:r>
            <a:endParaRPr lang="en-US" sz="2800" dirty="0" smtClean="0"/>
          </a:p>
          <a:p>
            <a:pPr marL="0" indent="0">
              <a:buNone/>
            </a:pPr>
            <a:r>
              <a:rPr lang="en-US" sz="2800" dirty="0"/>
              <a:t>B</a:t>
            </a:r>
            <a:r>
              <a:rPr lang="en-US" sz="2800" dirty="0" smtClean="0"/>
              <a:t>ook on the history of NF:</a:t>
            </a:r>
          </a:p>
          <a:p>
            <a:pPr marL="400050" lvl="1" indent="0">
              <a:buNone/>
            </a:pPr>
            <a:r>
              <a:rPr lang="en-US" sz="1400" dirty="0">
                <a:hlinkClick r:id="rId6"/>
              </a:rPr>
              <a:t>http://</a:t>
            </a:r>
            <a:r>
              <a:rPr lang="en-US" sz="1400" dirty="0" err="1">
                <a:hlinkClick r:id="rId6"/>
              </a:rPr>
              <a:t>www.amazon.co.uk</a:t>
            </a:r>
            <a:r>
              <a:rPr lang="en-US" sz="1400" dirty="0">
                <a:hlinkClick r:id="rId6"/>
              </a:rPr>
              <a:t>/Symphony-Brain-Evolution-Wave-Biofeedback/</a:t>
            </a:r>
            <a:r>
              <a:rPr lang="en-US" sz="1400" dirty="0" err="1">
                <a:hlinkClick r:id="rId6"/>
              </a:rPr>
              <a:t>dp</a:t>
            </a:r>
            <a:r>
              <a:rPr lang="en-US" sz="1400" dirty="0">
                <a:hlinkClick r:id="rId6"/>
              </a:rPr>
              <a:t>/0802143814</a:t>
            </a:r>
            <a:endParaRPr lang="en-US" sz="1400" dirty="0" smtClean="0"/>
          </a:p>
          <a:p>
            <a:pPr marL="0" indent="0">
              <a:buNone/>
            </a:pPr>
            <a:endParaRPr lang="en-US" sz="2800" dirty="0" smtClean="0"/>
          </a:p>
          <a:p>
            <a:pPr marL="0" indent="0">
              <a:buNone/>
            </a:pPr>
            <a:endParaRPr lang="en-US" sz="2800" dirty="0" smtClean="0"/>
          </a:p>
          <a:p>
            <a:pPr marL="0" indent="0">
              <a:buNone/>
            </a:pPr>
            <a:endParaRPr lang="en-US" sz="2800" dirty="0" smtClean="0"/>
          </a:p>
          <a:p>
            <a:pPr marL="0" indent="0">
              <a:buNone/>
            </a:pPr>
            <a:endParaRPr lang="en-US" sz="3600" dirty="0" smtClean="0"/>
          </a:p>
          <a:p>
            <a:pPr marL="0" indent="0" algn="ctr">
              <a:buNone/>
            </a:pPr>
            <a:endParaRPr lang="en-US" sz="4400" dirty="0" smtClean="0"/>
          </a:p>
        </p:txBody>
      </p:sp>
    </p:spTree>
    <p:extLst>
      <p:ext uri="{BB962C8B-B14F-4D97-AF65-F5344CB8AC3E}">
        <p14:creationId xmlns:p14="http://schemas.microsoft.com/office/powerpoint/2010/main" val="3225472993"/>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Backup Slides</a:t>
            </a:r>
            <a:endParaRPr lang="en-US" dirty="0"/>
          </a:p>
        </p:txBody>
      </p:sp>
      <p:sp>
        <p:nvSpPr>
          <p:cNvPr id="5" name="Slide Number Placeholder 3"/>
          <p:cNvSpPr txBox="1">
            <a:spLocks/>
          </p:cNvSpPr>
          <p:nvPr/>
        </p:nvSpPr>
        <p:spPr>
          <a:xfrm>
            <a:off x="8557818" y="6469339"/>
            <a:ext cx="5861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1D7AA21-27B1-6D4E-8F2F-86EB4B977592}" type="slidenum">
              <a:rPr lang="en-US" smtClean="0"/>
              <a:pPr/>
              <a:t>17</a:t>
            </a:fld>
            <a:endParaRPr lang="en-US" dirty="0"/>
          </a:p>
        </p:txBody>
      </p:sp>
    </p:spTree>
    <p:extLst>
      <p:ext uri="{BB962C8B-B14F-4D97-AF65-F5344CB8AC3E}">
        <p14:creationId xmlns:p14="http://schemas.microsoft.com/office/powerpoint/2010/main" val="309831578"/>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3"/>
          <p:cNvSpPr txBox="1">
            <a:spLocks/>
          </p:cNvSpPr>
          <p:nvPr/>
        </p:nvSpPr>
        <p:spPr>
          <a:xfrm>
            <a:off x="8557818" y="6469339"/>
            <a:ext cx="5861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1D7AA21-27B1-6D4E-8F2F-86EB4B977592}" type="slidenum">
              <a:rPr lang="en-US" smtClean="0"/>
              <a:pPr/>
              <a:t>18</a:t>
            </a:fld>
            <a:endParaRPr lang="en-US" dirty="0"/>
          </a:p>
        </p:txBody>
      </p:sp>
      <p:sp>
        <p:nvSpPr>
          <p:cNvPr id="6" name="Rectangle 5"/>
          <p:cNvSpPr/>
          <p:nvPr/>
        </p:nvSpPr>
        <p:spPr>
          <a:xfrm>
            <a:off x="3241147" y="1805538"/>
            <a:ext cx="1800225" cy="576263"/>
          </a:xfrm>
          <a:prstGeom prst="rect">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a:latin typeface="Helvetica"/>
                <a:cs typeface="Helvetica"/>
              </a:rPr>
              <a:t>Free initial consultation</a:t>
            </a:r>
          </a:p>
        </p:txBody>
      </p:sp>
      <p:sp>
        <p:nvSpPr>
          <p:cNvPr id="7" name="Rectangle 6"/>
          <p:cNvSpPr/>
          <p:nvPr/>
        </p:nvSpPr>
        <p:spPr>
          <a:xfrm>
            <a:off x="3241147" y="2597701"/>
            <a:ext cx="1800225" cy="837649"/>
          </a:xfrm>
          <a:prstGeom prst="rect">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latin typeface="Helvetica"/>
                <a:cs typeface="Helvetica"/>
              </a:rPr>
              <a:t>Assessment</a:t>
            </a:r>
          </a:p>
          <a:p>
            <a:pPr marL="171450" indent="-171450">
              <a:buFont typeface="Arial"/>
              <a:buChar char="•"/>
              <a:defRPr/>
            </a:pPr>
            <a:r>
              <a:rPr lang="en-US" sz="1050" b="1" dirty="0" smtClean="0">
                <a:latin typeface="Helvetica"/>
                <a:cs typeface="Helvetica"/>
              </a:rPr>
              <a:t>Interview/report</a:t>
            </a:r>
            <a:endParaRPr lang="en-US" sz="1050" b="1" dirty="0">
              <a:latin typeface="Helvetica"/>
              <a:cs typeface="Helvetica"/>
            </a:endParaRPr>
          </a:p>
          <a:p>
            <a:pPr marL="171450" indent="-171450">
              <a:buFont typeface="Arial"/>
              <a:buChar char="•"/>
              <a:defRPr/>
            </a:pPr>
            <a:r>
              <a:rPr lang="en-US" sz="1050" b="1" dirty="0" smtClean="0">
                <a:latin typeface="Helvetica"/>
                <a:cs typeface="Helvetica"/>
              </a:rPr>
              <a:t>Functional assessment (</a:t>
            </a:r>
            <a:r>
              <a:rPr lang="en-US" sz="1050" b="1" dirty="0" err="1">
                <a:latin typeface="Helvetica"/>
                <a:cs typeface="Helvetica"/>
              </a:rPr>
              <a:t>QIKtest</a:t>
            </a:r>
            <a:r>
              <a:rPr lang="en-US" sz="1050" b="1" dirty="0" smtClean="0">
                <a:latin typeface="Helvetica"/>
                <a:cs typeface="Helvetica"/>
              </a:rPr>
              <a:t>)</a:t>
            </a:r>
          </a:p>
          <a:p>
            <a:pPr marL="171450" indent="-171450">
              <a:buFont typeface="Arial"/>
              <a:buChar char="•"/>
              <a:defRPr/>
            </a:pPr>
            <a:r>
              <a:rPr lang="en-US" sz="1050" b="1" dirty="0" smtClean="0">
                <a:latin typeface="Helvetica"/>
                <a:cs typeface="Helvetica"/>
              </a:rPr>
              <a:t>Symptom selection</a:t>
            </a:r>
            <a:endParaRPr lang="en-US" sz="1050" b="1" dirty="0">
              <a:latin typeface="Helvetica"/>
              <a:cs typeface="Helvetica"/>
            </a:endParaRPr>
          </a:p>
        </p:txBody>
      </p:sp>
      <p:sp>
        <p:nvSpPr>
          <p:cNvPr id="9" name="Rectangle 8"/>
          <p:cNvSpPr/>
          <p:nvPr/>
        </p:nvSpPr>
        <p:spPr>
          <a:xfrm>
            <a:off x="3241147" y="4258226"/>
            <a:ext cx="1800225" cy="576262"/>
          </a:xfrm>
          <a:prstGeom prst="rect">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latin typeface="Helvetica"/>
                <a:cs typeface="Helvetica"/>
              </a:rPr>
              <a:t>Brain Training session (45 </a:t>
            </a:r>
            <a:r>
              <a:rPr lang="en-US" sz="1200" b="1" dirty="0" err="1" smtClean="0">
                <a:latin typeface="Helvetica"/>
                <a:cs typeface="Helvetica"/>
              </a:rPr>
              <a:t>mins</a:t>
            </a:r>
            <a:r>
              <a:rPr lang="en-US" sz="1200" b="1" dirty="0" smtClean="0">
                <a:latin typeface="Helvetica"/>
                <a:cs typeface="Helvetica"/>
              </a:rPr>
              <a:t>)</a:t>
            </a:r>
            <a:endParaRPr lang="en-US" sz="1200" b="1" dirty="0">
              <a:latin typeface="Helvetica"/>
              <a:cs typeface="Helvetica"/>
            </a:endParaRPr>
          </a:p>
        </p:txBody>
      </p:sp>
      <p:sp>
        <p:nvSpPr>
          <p:cNvPr id="10" name="Rectangle 9"/>
          <p:cNvSpPr/>
          <p:nvPr/>
        </p:nvSpPr>
        <p:spPr>
          <a:xfrm>
            <a:off x="3241147" y="5050388"/>
            <a:ext cx="1800225" cy="360363"/>
          </a:xfrm>
          <a:prstGeom prst="rect">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a:latin typeface="Helvetica"/>
                <a:cs typeface="Helvetica"/>
              </a:rPr>
              <a:t>Symptom tracking</a:t>
            </a:r>
          </a:p>
        </p:txBody>
      </p:sp>
      <p:sp>
        <p:nvSpPr>
          <p:cNvPr id="11" name="Rectangle 10"/>
          <p:cNvSpPr/>
          <p:nvPr/>
        </p:nvSpPr>
        <p:spPr>
          <a:xfrm>
            <a:off x="3241147" y="5618184"/>
            <a:ext cx="1800225" cy="576262"/>
          </a:xfrm>
          <a:prstGeom prst="rect">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a:latin typeface="Helvetica"/>
                <a:cs typeface="Helvetica"/>
              </a:rPr>
              <a:t>QIK-TEST assessment</a:t>
            </a:r>
          </a:p>
        </p:txBody>
      </p:sp>
      <p:sp>
        <p:nvSpPr>
          <p:cNvPr id="12" name="Down Arrow 11"/>
          <p:cNvSpPr/>
          <p:nvPr/>
        </p:nvSpPr>
        <p:spPr>
          <a:xfrm>
            <a:off x="3996797" y="4834488"/>
            <a:ext cx="287337" cy="215900"/>
          </a:xfrm>
          <a:prstGeom prst="downArrow">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rot="5400000">
            <a:off x="2905390" y="4924182"/>
            <a:ext cx="144463" cy="625475"/>
          </a:xfrm>
          <a:prstGeom prst="rect">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p:nvSpPr>
        <p:spPr>
          <a:xfrm>
            <a:off x="2591859" y="4474126"/>
            <a:ext cx="144463" cy="835025"/>
          </a:xfrm>
          <a:prstGeom prst="rect">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5" name="Down Arrow 14"/>
          <p:cNvSpPr/>
          <p:nvPr/>
        </p:nvSpPr>
        <p:spPr>
          <a:xfrm>
            <a:off x="3996797" y="4042326"/>
            <a:ext cx="287337" cy="215900"/>
          </a:xfrm>
          <a:prstGeom prst="downArrow">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7" name="Down Arrow 16"/>
          <p:cNvSpPr/>
          <p:nvPr/>
        </p:nvSpPr>
        <p:spPr>
          <a:xfrm>
            <a:off x="3996797" y="2381801"/>
            <a:ext cx="287337" cy="215900"/>
          </a:xfrm>
          <a:prstGeom prst="downArrow">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8" name="Down Arrow 17"/>
          <p:cNvSpPr/>
          <p:nvPr/>
        </p:nvSpPr>
        <p:spPr>
          <a:xfrm>
            <a:off x="3996797" y="5410751"/>
            <a:ext cx="287337" cy="215900"/>
          </a:xfrm>
          <a:prstGeom prst="downArrow">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9" name="Down Arrow 18"/>
          <p:cNvSpPr/>
          <p:nvPr/>
        </p:nvSpPr>
        <p:spPr>
          <a:xfrm rot="16200000">
            <a:off x="2809347" y="4258225"/>
            <a:ext cx="287338" cy="576263"/>
          </a:xfrm>
          <a:prstGeom prst="downArrow">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0" name="TextBox 12"/>
          <p:cNvSpPr txBox="1">
            <a:spLocks noChangeArrowheads="1"/>
          </p:cNvSpPr>
          <p:nvPr/>
        </p:nvSpPr>
        <p:spPr bwMode="auto">
          <a:xfrm>
            <a:off x="2677584" y="4677326"/>
            <a:ext cx="6334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solidFill>
                  <a:srgbClr val="55BE47"/>
                </a:solidFill>
              </a:rPr>
              <a:t>x 20</a:t>
            </a:r>
          </a:p>
        </p:txBody>
      </p:sp>
      <p:sp>
        <p:nvSpPr>
          <p:cNvPr id="21" name="Title 1"/>
          <p:cNvSpPr txBox="1">
            <a:spLocks/>
          </p:cNvSpPr>
          <p:nvPr/>
        </p:nvSpPr>
        <p:spPr>
          <a:xfrm>
            <a:off x="457200" y="-47095"/>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1" kern="1200">
                <a:solidFill>
                  <a:srgbClr val="43125F"/>
                </a:solidFill>
                <a:latin typeface="+mj-lt"/>
                <a:ea typeface="+mj-ea"/>
                <a:cs typeface="+mj-cs"/>
              </a:defRPr>
            </a:lvl1pPr>
          </a:lstStyle>
          <a:p>
            <a:r>
              <a:rPr lang="en-US" dirty="0" smtClean="0"/>
              <a:t>Our NF Training Approach</a:t>
            </a:r>
            <a:endParaRPr lang="en-US" dirty="0"/>
          </a:p>
        </p:txBody>
      </p:sp>
      <p:sp>
        <p:nvSpPr>
          <p:cNvPr id="25" name="Rectangle 24"/>
          <p:cNvSpPr/>
          <p:nvPr/>
        </p:nvSpPr>
        <p:spPr>
          <a:xfrm>
            <a:off x="1031347" y="933206"/>
            <a:ext cx="1800225" cy="576263"/>
          </a:xfrm>
          <a:prstGeom prst="rect">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latin typeface="Helvetica"/>
                <a:cs typeface="Helvetica"/>
              </a:rPr>
              <a:t>GP referral</a:t>
            </a:r>
            <a:endParaRPr lang="en-US" sz="1200" b="1" dirty="0">
              <a:latin typeface="Helvetica"/>
              <a:cs typeface="Helvetica"/>
            </a:endParaRPr>
          </a:p>
        </p:txBody>
      </p:sp>
      <p:sp>
        <p:nvSpPr>
          <p:cNvPr id="27" name="Down Arrow 26"/>
          <p:cNvSpPr/>
          <p:nvPr/>
        </p:nvSpPr>
        <p:spPr>
          <a:xfrm>
            <a:off x="3997591" y="1257606"/>
            <a:ext cx="287337" cy="547931"/>
          </a:xfrm>
          <a:prstGeom prst="downArrow">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28" name="Down Arrow 27"/>
          <p:cNvSpPr/>
          <p:nvPr/>
        </p:nvSpPr>
        <p:spPr>
          <a:xfrm flipV="1">
            <a:off x="1787791" y="1509469"/>
            <a:ext cx="287337" cy="1547019"/>
          </a:xfrm>
          <a:prstGeom prst="downArrow">
            <a:avLst/>
          </a:prstGeom>
          <a:solidFill>
            <a:srgbClr val="CB706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26" name="Rectangle 25"/>
          <p:cNvSpPr/>
          <p:nvPr/>
        </p:nvSpPr>
        <p:spPr>
          <a:xfrm>
            <a:off x="5400147" y="933206"/>
            <a:ext cx="1800225" cy="576263"/>
          </a:xfrm>
          <a:prstGeom prst="rect">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latin typeface="Helvetica"/>
                <a:cs typeface="Helvetica"/>
              </a:rPr>
              <a:t>Specialist/school </a:t>
            </a:r>
          </a:p>
          <a:p>
            <a:pPr algn="ctr">
              <a:defRPr/>
            </a:pPr>
            <a:r>
              <a:rPr lang="en-US" sz="1200" b="1" dirty="0" smtClean="0">
                <a:latin typeface="Helvetica"/>
                <a:cs typeface="Helvetica"/>
              </a:rPr>
              <a:t>referral</a:t>
            </a:r>
            <a:endParaRPr lang="en-US" sz="1200" b="1" dirty="0">
              <a:latin typeface="Helvetica"/>
              <a:cs typeface="Helvetica"/>
            </a:endParaRPr>
          </a:p>
        </p:txBody>
      </p:sp>
      <p:sp>
        <p:nvSpPr>
          <p:cNvPr id="24" name="Rectangle 23"/>
          <p:cNvSpPr/>
          <p:nvPr/>
        </p:nvSpPr>
        <p:spPr>
          <a:xfrm>
            <a:off x="3241147" y="933206"/>
            <a:ext cx="1800225" cy="576263"/>
          </a:xfrm>
          <a:prstGeom prst="rect">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latin typeface="Helvetica"/>
                <a:cs typeface="Helvetica"/>
              </a:rPr>
              <a:t>Self referral</a:t>
            </a:r>
            <a:endParaRPr lang="en-US" sz="1200" b="1" dirty="0">
              <a:latin typeface="Helvetica"/>
              <a:cs typeface="Helvetica"/>
            </a:endParaRPr>
          </a:p>
        </p:txBody>
      </p:sp>
      <p:sp>
        <p:nvSpPr>
          <p:cNvPr id="31" name="Down Arrow 30"/>
          <p:cNvSpPr/>
          <p:nvPr/>
        </p:nvSpPr>
        <p:spPr>
          <a:xfrm rot="16200000">
            <a:off x="2671104" y="1481859"/>
            <a:ext cx="283103" cy="858575"/>
          </a:xfrm>
          <a:prstGeom prst="downArrow">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2" name="Rectangle 31"/>
          <p:cNvSpPr/>
          <p:nvPr/>
        </p:nvSpPr>
        <p:spPr>
          <a:xfrm>
            <a:off x="2383368" y="1418229"/>
            <a:ext cx="139700" cy="567224"/>
          </a:xfrm>
          <a:prstGeom prst="rect">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Rectangle 34"/>
          <p:cNvSpPr/>
          <p:nvPr/>
        </p:nvSpPr>
        <p:spPr>
          <a:xfrm>
            <a:off x="3241943" y="3640666"/>
            <a:ext cx="1800225" cy="401659"/>
          </a:xfrm>
          <a:prstGeom prst="rect">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a:latin typeface="Helvetica"/>
                <a:cs typeface="Helvetica"/>
              </a:rPr>
              <a:t>T</a:t>
            </a:r>
            <a:r>
              <a:rPr lang="en-US" sz="1200" b="1" dirty="0" smtClean="0">
                <a:latin typeface="Helvetica"/>
                <a:cs typeface="Helvetica"/>
              </a:rPr>
              <a:t>raining </a:t>
            </a:r>
            <a:r>
              <a:rPr lang="en-US" sz="1200" b="1" dirty="0">
                <a:latin typeface="Helvetica"/>
                <a:cs typeface="Helvetica"/>
              </a:rPr>
              <a:t>plan</a:t>
            </a:r>
          </a:p>
        </p:txBody>
      </p:sp>
      <p:sp>
        <p:nvSpPr>
          <p:cNvPr id="36" name="Down Arrow 35"/>
          <p:cNvSpPr/>
          <p:nvPr/>
        </p:nvSpPr>
        <p:spPr>
          <a:xfrm>
            <a:off x="4005275" y="3428554"/>
            <a:ext cx="287337" cy="224812"/>
          </a:xfrm>
          <a:prstGeom prst="downArrow">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7" name="Rectangle 36"/>
          <p:cNvSpPr/>
          <p:nvPr/>
        </p:nvSpPr>
        <p:spPr>
          <a:xfrm>
            <a:off x="3241147" y="6371188"/>
            <a:ext cx="1800225" cy="360363"/>
          </a:xfrm>
          <a:prstGeom prst="rect">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1200" b="1" dirty="0" smtClean="0">
                <a:latin typeface="Helvetica"/>
                <a:cs typeface="Helvetica"/>
              </a:rPr>
              <a:t>Outcome evaluation</a:t>
            </a:r>
            <a:endParaRPr lang="en-US" sz="1200" b="1" dirty="0">
              <a:latin typeface="Helvetica"/>
              <a:cs typeface="Helvetica"/>
            </a:endParaRPr>
          </a:p>
        </p:txBody>
      </p:sp>
      <p:sp>
        <p:nvSpPr>
          <p:cNvPr id="38" name="Down Arrow 37"/>
          <p:cNvSpPr/>
          <p:nvPr/>
        </p:nvSpPr>
        <p:spPr>
          <a:xfrm>
            <a:off x="3996797" y="6160051"/>
            <a:ext cx="287337" cy="215900"/>
          </a:xfrm>
          <a:prstGeom prst="downArrow">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39" name="Rectangle 38"/>
          <p:cNvSpPr/>
          <p:nvPr/>
        </p:nvSpPr>
        <p:spPr>
          <a:xfrm rot="5400000">
            <a:off x="2491582" y="2287873"/>
            <a:ext cx="139700" cy="1397530"/>
          </a:xfrm>
          <a:prstGeom prst="rect">
            <a:avLst/>
          </a:prstGeom>
          <a:solidFill>
            <a:srgbClr val="CB70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Down Arrow 39"/>
          <p:cNvSpPr/>
          <p:nvPr/>
        </p:nvSpPr>
        <p:spPr>
          <a:xfrm rot="5400000" flipH="1">
            <a:off x="5325404" y="1494559"/>
            <a:ext cx="283103" cy="858575"/>
          </a:xfrm>
          <a:prstGeom prst="downArrow">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1" name="Rectangle 40"/>
          <p:cNvSpPr/>
          <p:nvPr/>
        </p:nvSpPr>
        <p:spPr>
          <a:xfrm flipH="1">
            <a:off x="5761568" y="1430929"/>
            <a:ext cx="139700" cy="567224"/>
          </a:xfrm>
          <a:prstGeom prst="rect">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TextBox 12"/>
          <p:cNvSpPr txBox="1">
            <a:spLocks noChangeArrowheads="1"/>
          </p:cNvSpPr>
          <p:nvPr/>
        </p:nvSpPr>
        <p:spPr bwMode="auto">
          <a:xfrm>
            <a:off x="2048406" y="2648501"/>
            <a:ext cx="6122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dirty="0" smtClean="0">
                <a:solidFill>
                  <a:srgbClr val="D64636"/>
                </a:solidFill>
              </a:rPr>
              <a:t>Letter</a:t>
            </a:r>
            <a:endParaRPr lang="en-US" sz="1200" b="1" dirty="0">
              <a:solidFill>
                <a:srgbClr val="D64636"/>
              </a:solidFill>
            </a:endParaRPr>
          </a:p>
        </p:txBody>
      </p:sp>
      <p:sp>
        <p:nvSpPr>
          <p:cNvPr id="43" name="Down Arrow 42"/>
          <p:cNvSpPr/>
          <p:nvPr/>
        </p:nvSpPr>
        <p:spPr>
          <a:xfrm flipV="1">
            <a:off x="6156591" y="1509469"/>
            <a:ext cx="287337" cy="1547019"/>
          </a:xfrm>
          <a:prstGeom prst="downArrow">
            <a:avLst/>
          </a:prstGeom>
          <a:solidFill>
            <a:srgbClr val="CB706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44" name="Rectangle 43"/>
          <p:cNvSpPr/>
          <p:nvPr/>
        </p:nvSpPr>
        <p:spPr>
          <a:xfrm rot="5400000">
            <a:off x="5567344" y="2380480"/>
            <a:ext cx="139700" cy="1212808"/>
          </a:xfrm>
          <a:prstGeom prst="rect">
            <a:avLst/>
          </a:prstGeom>
          <a:solidFill>
            <a:srgbClr val="CB70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TextBox 12"/>
          <p:cNvSpPr txBox="1">
            <a:spLocks noChangeArrowheads="1"/>
          </p:cNvSpPr>
          <p:nvPr/>
        </p:nvSpPr>
        <p:spPr bwMode="auto">
          <a:xfrm>
            <a:off x="5639569" y="2655398"/>
            <a:ext cx="61221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dirty="0" smtClean="0">
                <a:solidFill>
                  <a:srgbClr val="D64636"/>
                </a:solidFill>
              </a:rPr>
              <a:t>Letter</a:t>
            </a:r>
            <a:endParaRPr lang="en-US" sz="1200" b="1" dirty="0">
              <a:solidFill>
                <a:srgbClr val="D64636"/>
              </a:solidFill>
            </a:endParaRPr>
          </a:p>
        </p:txBody>
      </p:sp>
      <p:sp>
        <p:nvSpPr>
          <p:cNvPr id="46" name="Down Arrow 45"/>
          <p:cNvSpPr/>
          <p:nvPr/>
        </p:nvSpPr>
        <p:spPr>
          <a:xfrm flipV="1">
            <a:off x="1787791" y="3120234"/>
            <a:ext cx="287337" cy="3504954"/>
          </a:xfrm>
          <a:prstGeom prst="downArrow">
            <a:avLst/>
          </a:prstGeom>
          <a:solidFill>
            <a:srgbClr val="CB706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p>
        </p:txBody>
      </p:sp>
      <p:sp>
        <p:nvSpPr>
          <p:cNvPr id="47" name="Rectangle 46"/>
          <p:cNvSpPr/>
          <p:nvPr/>
        </p:nvSpPr>
        <p:spPr>
          <a:xfrm rot="5400000">
            <a:off x="2491582" y="5869273"/>
            <a:ext cx="139700" cy="1397530"/>
          </a:xfrm>
          <a:prstGeom prst="rect">
            <a:avLst/>
          </a:prstGeom>
          <a:solidFill>
            <a:srgbClr val="CB70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TextBox 12"/>
          <p:cNvSpPr txBox="1">
            <a:spLocks noChangeArrowheads="1"/>
          </p:cNvSpPr>
          <p:nvPr/>
        </p:nvSpPr>
        <p:spPr bwMode="auto">
          <a:xfrm>
            <a:off x="1984906" y="6192340"/>
            <a:ext cx="6805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dirty="0" smtClean="0">
                <a:solidFill>
                  <a:srgbClr val="D64636"/>
                </a:solidFill>
              </a:rPr>
              <a:t>Report</a:t>
            </a:r>
            <a:endParaRPr lang="en-US" sz="1200" b="1" dirty="0">
              <a:solidFill>
                <a:srgbClr val="D64636"/>
              </a:solidFill>
            </a:endParaRPr>
          </a:p>
        </p:txBody>
      </p:sp>
      <p:sp>
        <p:nvSpPr>
          <p:cNvPr id="49" name="Down Arrow 48"/>
          <p:cNvSpPr/>
          <p:nvPr/>
        </p:nvSpPr>
        <p:spPr>
          <a:xfrm flipV="1">
            <a:off x="6169291" y="3132934"/>
            <a:ext cx="274637" cy="3492254"/>
          </a:xfrm>
          <a:prstGeom prst="downArrow">
            <a:avLst/>
          </a:prstGeom>
          <a:solidFill>
            <a:srgbClr val="CB7069"/>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50" name="Rectangle 49"/>
          <p:cNvSpPr/>
          <p:nvPr/>
        </p:nvSpPr>
        <p:spPr>
          <a:xfrm rot="5400000">
            <a:off x="5580044" y="5949180"/>
            <a:ext cx="139700" cy="1212808"/>
          </a:xfrm>
          <a:prstGeom prst="rect">
            <a:avLst/>
          </a:prstGeom>
          <a:solidFill>
            <a:srgbClr val="CB7069"/>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TextBox 12"/>
          <p:cNvSpPr txBox="1">
            <a:spLocks noChangeArrowheads="1"/>
          </p:cNvSpPr>
          <p:nvPr/>
        </p:nvSpPr>
        <p:spPr bwMode="auto">
          <a:xfrm>
            <a:off x="5588769" y="6224098"/>
            <a:ext cx="68052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742950" indent="-285750" eaLnBrk="0" hangingPunct="0">
              <a:defRPr sz="2400">
                <a:solidFill>
                  <a:schemeClr val="tx1"/>
                </a:solidFill>
                <a:latin typeface="Arial" charset="0"/>
                <a:ea typeface="ＭＳ Ｐゴシック" charset="0"/>
              </a:defRPr>
            </a:lvl2pPr>
            <a:lvl3pPr marL="1143000" indent="-228600" eaLnBrk="0" hangingPunct="0">
              <a:defRPr sz="2400">
                <a:solidFill>
                  <a:schemeClr val="tx1"/>
                </a:solidFill>
                <a:latin typeface="Arial" charset="0"/>
                <a:ea typeface="ＭＳ Ｐゴシック" charset="0"/>
              </a:defRPr>
            </a:lvl3pPr>
            <a:lvl4pPr marL="1600200" indent="-228600" eaLnBrk="0" hangingPunct="0">
              <a:defRPr sz="2400">
                <a:solidFill>
                  <a:schemeClr val="tx1"/>
                </a:solidFill>
                <a:latin typeface="Arial" charset="0"/>
                <a:ea typeface="ＭＳ Ｐゴシック" charset="0"/>
              </a:defRPr>
            </a:lvl4pPr>
            <a:lvl5pPr marL="2057400" indent="-228600" eaLnBrk="0" hangingPunct="0">
              <a:defRPr sz="2400">
                <a:solidFill>
                  <a:schemeClr val="tx1"/>
                </a:solidFill>
                <a:latin typeface="Arial" charset="0"/>
                <a:ea typeface="ＭＳ Ｐゴシック" charset="0"/>
              </a:defRPr>
            </a:lvl5pPr>
            <a:lvl6pPr marL="2514600" indent="-228600" eaLnBrk="0" fontAlgn="base" hangingPunct="0">
              <a:spcBef>
                <a:spcPct val="0"/>
              </a:spcBef>
              <a:spcAft>
                <a:spcPct val="0"/>
              </a:spcAft>
              <a:defRPr sz="2400">
                <a:solidFill>
                  <a:schemeClr val="tx1"/>
                </a:solidFill>
                <a:latin typeface="Arial" charset="0"/>
                <a:ea typeface="ＭＳ Ｐゴシック" charset="0"/>
              </a:defRPr>
            </a:lvl6pPr>
            <a:lvl7pPr marL="2971800" indent="-228600" eaLnBrk="0" fontAlgn="base" hangingPunct="0">
              <a:spcBef>
                <a:spcPct val="0"/>
              </a:spcBef>
              <a:spcAft>
                <a:spcPct val="0"/>
              </a:spcAft>
              <a:defRPr sz="2400">
                <a:solidFill>
                  <a:schemeClr val="tx1"/>
                </a:solidFill>
                <a:latin typeface="Arial" charset="0"/>
                <a:ea typeface="ＭＳ Ｐゴシック" charset="0"/>
              </a:defRPr>
            </a:lvl7pPr>
            <a:lvl8pPr marL="3429000" indent="-228600" eaLnBrk="0" fontAlgn="base" hangingPunct="0">
              <a:spcBef>
                <a:spcPct val="0"/>
              </a:spcBef>
              <a:spcAft>
                <a:spcPct val="0"/>
              </a:spcAft>
              <a:defRPr sz="2400">
                <a:solidFill>
                  <a:schemeClr val="tx1"/>
                </a:solidFill>
                <a:latin typeface="Arial" charset="0"/>
                <a:ea typeface="ＭＳ Ｐゴシック" charset="0"/>
              </a:defRPr>
            </a:lvl8pPr>
            <a:lvl9pPr marL="3886200" indent="-2286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200" b="1" dirty="0" smtClean="0">
                <a:solidFill>
                  <a:srgbClr val="D64636"/>
                </a:solidFill>
              </a:rPr>
              <a:t>Report</a:t>
            </a:r>
            <a:endParaRPr lang="en-US" sz="1200" b="1" dirty="0">
              <a:solidFill>
                <a:srgbClr val="D64636"/>
              </a:solidFill>
            </a:endParaRPr>
          </a:p>
        </p:txBody>
      </p:sp>
      <p:cxnSp>
        <p:nvCxnSpPr>
          <p:cNvPr id="54" name="Straight Connector 53"/>
          <p:cNvCxnSpPr/>
          <p:nvPr/>
        </p:nvCxnSpPr>
        <p:spPr>
          <a:xfrm>
            <a:off x="5024161" y="5236654"/>
            <a:ext cx="615408" cy="0"/>
          </a:xfrm>
          <a:prstGeom prst="line">
            <a:avLst/>
          </a:prstGeom>
          <a:ln w="152400">
            <a:solidFill>
              <a:srgbClr val="55BE47"/>
            </a:solidFill>
          </a:ln>
          <a:effectLst/>
        </p:spPr>
        <p:style>
          <a:lnRef idx="2">
            <a:schemeClr val="accent1"/>
          </a:lnRef>
          <a:fillRef idx="0">
            <a:schemeClr val="accent1"/>
          </a:fillRef>
          <a:effectRef idx="1">
            <a:schemeClr val="accent1"/>
          </a:effectRef>
          <a:fontRef idx="minor">
            <a:schemeClr val="tx1"/>
          </a:fontRef>
        </p:style>
      </p:cxnSp>
      <p:cxnSp>
        <p:nvCxnSpPr>
          <p:cNvPr id="57" name="Straight Connector 56"/>
          <p:cNvCxnSpPr/>
          <p:nvPr/>
        </p:nvCxnSpPr>
        <p:spPr>
          <a:xfrm flipV="1">
            <a:off x="5577418" y="3771900"/>
            <a:ext cx="5001" cy="1537252"/>
          </a:xfrm>
          <a:prstGeom prst="line">
            <a:avLst/>
          </a:prstGeom>
          <a:ln w="152400">
            <a:solidFill>
              <a:srgbClr val="55BE47"/>
            </a:solidFill>
          </a:ln>
          <a:effectLst/>
        </p:spPr>
        <p:style>
          <a:lnRef idx="2">
            <a:schemeClr val="accent1"/>
          </a:lnRef>
          <a:fillRef idx="0">
            <a:schemeClr val="accent1"/>
          </a:fillRef>
          <a:effectRef idx="1">
            <a:schemeClr val="accent1"/>
          </a:effectRef>
          <a:fontRef idx="minor">
            <a:schemeClr val="tx1"/>
          </a:fontRef>
        </p:style>
      </p:cxnSp>
      <p:sp>
        <p:nvSpPr>
          <p:cNvPr id="65" name="Down Arrow 64"/>
          <p:cNvSpPr/>
          <p:nvPr/>
        </p:nvSpPr>
        <p:spPr>
          <a:xfrm rot="5400000">
            <a:off x="5183441" y="3553375"/>
            <a:ext cx="287338" cy="576263"/>
          </a:xfrm>
          <a:prstGeom prst="downArrow">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46879715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Titel 53"/>
          <p:cNvSpPr>
            <a:spLocks noGrp="1"/>
          </p:cNvSpPr>
          <p:nvPr>
            <p:ph type="title" idx="4294967295"/>
          </p:nvPr>
        </p:nvSpPr>
        <p:spPr>
          <a:xfrm>
            <a:off x="0" y="136939"/>
            <a:ext cx="9144000" cy="616455"/>
          </a:xfrm>
        </p:spPr>
        <p:txBody>
          <a:bodyPr>
            <a:noAutofit/>
          </a:bodyPr>
          <a:lstStyle/>
          <a:p>
            <a:r>
              <a:rPr lang="en-GB" sz="3600" b="1" noProof="1" smtClean="0">
                <a:solidFill>
                  <a:srgbClr val="43125F"/>
                </a:solidFill>
                <a:latin typeface="Calibri" pitchFamily="34" charset="0"/>
              </a:rPr>
              <a:t>American Academy of Pediatrics – Oct 2012</a:t>
            </a:r>
            <a:endParaRPr lang="de-DE" sz="3600" b="1" dirty="0">
              <a:solidFill>
                <a:srgbClr val="43125F"/>
              </a:solidFill>
            </a:endParaRPr>
          </a:p>
        </p:txBody>
      </p:sp>
      <p:sp>
        <p:nvSpPr>
          <p:cNvPr id="85" name="Slide Number Placeholder 3"/>
          <p:cNvSpPr txBox="1">
            <a:spLocks/>
          </p:cNvSpPr>
          <p:nvPr/>
        </p:nvSpPr>
        <p:spPr>
          <a:xfrm>
            <a:off x="8557818" y="6469339"/>
            <a:ext cx="5861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1D7AA21-27B1-6D4E-8F2F-86EB4B977592}" type="slidenum">
              <a:rPr lang="en-US" smtClean="0"/>
              <a:pPr/>
              <a:t>19</a:t>
            </a:fld>
            <a:endParaRPr lang="en-US" dirty="0"/>
          </a:p>
        </p:txBody>
      </p:sp>
      <p:pic>
        <p:nvPicPr>
          <p:cNvPr id="7" name="Picture 6" descr="American Academy of Pediatrics - Evidence Based Psychosocial Interventions October 2012.pdf"/>
          <p:cNvPicPr>
            <a:picLocks noChangeAspect="1"/>
          </p:cNvPicPr>
          <p:nvPr/>
        </p:nvPicPr>
        <p:blipFill rotWithShape="1">
          <a:blip r:embed="rId3" cstate="screen">
            <a:extLst>
              <a:ext uri="{28A0092B-C50C-407E-A947-70E740481C1C}">
                <a14:useLocalDpi xmlns:a14="http://schemas.microsoft.com/office/drawing/2010/main"/>
              </a:ext>
            </a:extLst>
          </a:blip>
          <a:srcRect l="2880" t="23279" r="69938" b="67123"/>
          <a:stretch/>
        </p:blipFill>
        <p:spPr>
          <a:xfrm>
            <a:off x="130952" y="2374900"/>
            <a:ext cx="4468424" cy="1219201"/>
          </a:xfrm>
          <a:prstGeom prst="rect">
            <a:avLst/>
          </a:prstGeom>
        </p:spPr>
      </p:pic>
      <p:sp>
        <p:nvSpPr>
          <p:cNvPr id="2" name="Rounded Rectangle 1"/>
          <p:cNvSpPr/>
          <p:nvPr/>
        </p:nvSpPr>
        <p:spPr>
          <a:xfrm>
            <a:off x="2755900" y="3594101"/>
            <a:ext cx="6005118" cy="2692400"/>
          </a:xfrm>
          <a:prstGeom prst="roundRect">
            <a:avLst/>
          </a:prstGeom>
          <a:solidFill>
            <a:schemeClr val="bg1">
              <a:alpha val="78000"/>
            </a:schemeClr>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i="1" baseline="30000" dirty="0">
                <a:solidFill>
                  <a:schemeClr val="tx1"/>
                </a:solidFill>
              </a:rPr>
              <a:t>Strength of Evidence Definitions</a:t>
            </a:r>
          </a:p>
          <a:p>
            <a:r>
              <a:rPr lang="en-US" b="1" i="1" baseline="30000" dirty="0">
                <a:solidFill>
                  <a:schemeClr val="tx1"/>
                </a:solidFill>
              </a:rPr>
              <a:t>Level 1: Best Support</a:t>
            </a:r>
          </a:p>
          <a:p>
            <a:r>
              <a:rPr lang="en-US" baseline="30000" dirty="0" smtClean="0">
                <a:solidFill>
                  <a:schemeClr val="tx1"/>
                </a:solidFill>
              </a:rPr>
              <a:t>I. </a:t>
            </a:r>
            <a:r>
              <a:rPr lang="en-US" b="1" baseline="30000" dirty="0" smtClean="0">
                <a:solidFill>
                  <a:schemeClr val="tx1"/>
                </a:solidFill>
              </a:rPr>
              <a:t>At </a:t>
            </a:r>
            <a:r>
              <a:rPr lang="en-US" b="1" baseline="30000" dirty="0">
                <a:solidFill>
                  <a:schemeClr val="tx1"/>
                </a:solidFill>
              </a:rPr>
              <a:t>least 2 randomized </a:t>
            </a:r>
            <a:r>
              <a:rPr lang="en-US" baseline="30000" dirty="0">
                <a:solidFill>
                  <a:schemeClr val="tx1"/>
                </a:solidFill>
              </a:rPr>
              <a:t>trials demonstrating efficacy in one or more of the following ways</a:t>
            </a:r>
            <a:r>
              <a:rPr lang="en-US" baseline="30000" dirty="0" smtClean="0">
                <a:solidFill>
                  <a:schemeClr val="tx1"/>
                </a:solidFill>
              </a:rPr>
              <a:t>:</a:t>
            </a:r>
            <a:endParaRPr lang="en-US" baseline="30000" dirty="0">
              <a:solidFill>
                <a:schemeClr val="tx1"/>
              </a:solidFill>
            </a:endParaRPr>
          </a:p>
          <a:p>
            <a:r>
              <a:rPr lang="en-US" baseline="30000" dirty="0" smtClean="0">
                <a:solidFill>
                  <a:schemeClr val="tx1"/>
                </a:solidFill>
              </a:rPr>
              <a:t>a. Superior </a:t>
            </a:r>
            <a:r>
              <a:rPr lang="en-US" baseline="30000" dirty="0">
                <a:solidFill>
                  <a:schemeClr val="tx1"/>
                </a:solidFill>
              </a:rPr>
              <a:t>to pill placebo, psychological placebo, or another treatment</a:t>
            </a:r>
            <a:r>
              <a:rPr lang="en-US" baseline="30000" dirty="0" smtClean="0">
                <a:solidFill>
                  <a:schemeClr val="tx1"/>
                </a:solidFill>
              </a:rPr>
              <a:t>.</a:t>
            </a:r>
            <a:endParaRPr lang="en-US" baseline="30000" dirty="0">
              <a:solidFill>
                <a:schemeClr val="tx1"/>
              </a:solidFill>
            </a:endParaRPr>
          </a:p>
          <a:p>
            <a:r>
              <a:rPr lang="en-US" baseline="30000" dirty="0" smtClean="0">
                <a:solidFill>
                  <a:schemeClr val="tx1"/>
                </a:solidFill>
              </a:rPr>
              <a:t>b</a:t>
            </a:r>
            <a:r>
              <a:rPr lang="en-US" baseline="30000" dirty="0">
                <a:solidFill>
                  <a:schemeClr val="tx1"/>
                </a:solidFill>
              </a:rPr>
              <a:t>. Equivalent to all other groups representing at least one Level 1 or Level 2</a:t>
            </a:r>
          </a:p>
          <a:p>
            <a:r>
              <a:rPr lang="en-US" baseline="30000" dirty="0">
                <a:solidFill>
                  <a:schemeClr val="tx1"/>
                </a:solidFill>
              </a:rPr>
              <a:t>treatment in a study with </a:t>
            </a:r>
            <a:r>
              <a:rPr lang="en-US" b="1" baseline="30000" dirty="0">
                <a:solidFill>
                  <a:schemeClr val="tx1"/>
                </a:solidFill>
              </a:rPr>
              <a:t>adequate statistical power </a:t>
            </a:r>
            <a:r>
              <a:rPr lang="en-US" baseline="30000" dirty="0">
                <a:solidFill>
                  <a:schemeClr val="tx1"/>
                </a:solidFill>
              </a:rPr>
              <a:t>(30 participants per group on average) and that showed </a:t>
            </a:r>
            <a:r>
              <a:rPr lang="en-US" b="1" baseline="30000" dirty="0">
                <a:solidFill>
                  <a:schemeClr val="tx1"/>
                </a:solidFill>
              </a:rPr>
              <a:t>significant pre‐post change</a:t>
            </a:r>
            <a:r>
              <a:rPr lang="en-US" baseline="30000" dirty="0">
                <a:solidFill>
                  <a:schemeClr val="tx1"/>
                </a:solidFill>
              </a:rPr>
              <a:t> in the index group as well as the group(s) being tied. Ties of treatments that have previously qualified only through ties are ineligible.</a:t>
            </a:r>
          </a:p>
          <a:p>
            <a:r>
              <a:rPr lang="en-US" baseline="30000" dirty="0">
                <a:solidFill>
                  <a:schemeClr val="tx1"/>
                </a:solidFill>
              </a:rPr>
              <a:t>II. </a:t>
            </a:r>
            <a:r>
              <a:rPr lang="en-US" b="1" baseline="30000" dirty="0">
                <a:solidFill>
                  <a:schemeClr val="tx1"/>
                </a:solidFill>
              </a:rPr>
              <a:t>Experiments must be conducted with treatment manuals</a:t>
            </a:r>
            <a:r>
              <a:rPr lang="en-US" baseline="30000" dirty="0">
                <a:solidFill>
                  <a:schemeClr val="tx1"/>
                </a:solidFill>
              </a:rPr>
              <a:t>.</a:t>
            </a:r>
          </a:p>
          <a:p>
            <a:r>
              <a:rPr lang="en-US" baseline="30000" dirty="0">
                <a:solidFill>
                  <a:schemeClr val="tx1"/>
                </a:solidFill>
              </a:rPr>
              <a:t>III. Effects must have been </a:t>
            </a:r>
            <a:r>
              <a:rPr lang="en-US" b="1" baseline="30000" dirty="0">
                <a:solidFill>
                  <a:schemeClr val="tx1"/>
                </a:solidFill>
              </a:rPr>
              <a:t>demonstrated by at least 2 different investigator teams</a:t>
            </a:r>
            <a:r>
              <a:rPr lang="en-US" baseline="30000" dirty="0">
                <a:solidFill>
                  <a:schemeClr val="tx1"/>
                </a:solidFill>
              </a:rPr>
              <a:t>.</a:t>
            </a:r>
            <a:endParaRPr lang="en-US" dirty="0">
              <a:solidFill>
                <a:schemeClr val="tx1"/>
              </a:solidFill>
            </a:endParaRPr>
          </a:p>
        </p:txBody>
      </p:sp>
      <p:pic>
        <p:nvPicPr>
          <p:cNvPr id="8" name="Picture 7" descr="American Academy of Pediatrics - Evidence Based Psychosocial Interventions October 2012.pdf"/>
          <p:cNvPicPr>
            <a:picLocks noChangeAspect="1"/>
          </p:cNvPicPr>
          <p:nvPr/>
        </p:nvPicPr>
        <p:blipFill rotWithShape="1">
          <a:blip r:embed="rId3" cstate="screen">
            <a:extLst>
              <a:ext uri="{28A0092B-C50C-407E-A947-70E740481C1C}">
                <a14:useLocalDpi xmlns:a14="http://schemas.microsoft.com/office/drawing/2010/main"/>
              </a:ext>
            </a:extLst>
          </a:blip>
          <a:srcRect l="66234" t="93924" r="-6663" b="-2254"/>
          <a:stretch/>
        </p:blipFill>
        <p:spPr>
          <a:xfrm>
            <a:off x="6527800" y="8312151"/>
            <a:ext cx="4546600" cy="723900"/>
          </a:xfrm>
          <a:prstGeom prst="rect">
            <a:avLst/>
          </a:prstGeom>
        </p:spPr>
      </p:pic>
      <p:pic>
        <p:nvPicPr>
          <p:cNvPr id="10" name="Picture 9" descr="American Academy of Pediatrics - Evidence Based Psychosocial Interventions October 2012.pdf"/>
          <p:cNvPicPr>
            <a:picLocks noChangeAspect="1"/>
          </p:cNvPicPr>
          <p:nvPr/>
        </p:nvPicPr>
        <p:blipFill rotWithShape="1">
          <a:blip r:embed="rId3" cstate="screen">
            <a:extLst>
              <a:ext uri="{28A0092B-C50C-407E-A947-70E740481C1C}">
                <a14:useLocalDpi xmlns:a14="http://schemas.microsoft.com/office/drawing/2010/main"/>
              </a:ext>
            </a:extLst>
          </a:blip>
          <a:srcRect l="2880" t="3215" r="69938" b="84220"/>
          <a:stretch/>
        </p:blipFill>
        <p:spPr>
          <a:xfrm>
            <a:off x="130952" y="842295"/>
            <a:ext cx="4468424" cy="1596105"/>
          </a:xfrm>
          <a:prstGeom prst="rect">
            <a:avLst/>
          </a:prstGeom>
        </p:spPr>
      </p:pic>
      <p:sp>
        <p:nvSpPr>
          <p:cNvPr id="9" name="Oval 8"/>
          <p:cNvSpPr/>
          <p:nvPr/>
        </p:nvSpPr>
        <p:spPr>
          <a:xfrm>
            <a:off x="353912" y="1892300"/>
            <a:ext cx="4245464" cy="1511300"/>
          </a:xfrm>
          <a:prstGeom prst="ellipse">
            <a:avLst/>
          </a:prstGeom>
          <a:noFill/>
          <a:ln w="53975">
            <a:solidFill>
              <a:srgbClr val="D64636"/>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8319376"/>
      </p:ext>
    </p:extLst>
  </p:cSld>
  <p:clrMapOvr>
    <a:masterClrMapping/>
  </p:clrMapOvr>
  <p:transition xmlns:p14="http://schemas.microsoft.com/office/powerpoint/2010/main"/>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200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r>
              <a:rPr lang="en-US" dirty="0" smtClean="0"/>
              <a:t>Introduction</a:t>
            </a:r>
            <a:endParaRPr lang="en-US" dirty="0" smtClean="0"/>
          </a:p>
          <a:p>
            <a:r>
              <a:rPr lang="en-US" dirty="0" smtClean="0"/>
              <a:t>Neurofeedback &amp; Quantified Self</a:t>
            </a:r>
          </a:p>
          <a:p>
            <a:r>
              <a:rPr lang="en-US" dirty="0" smtClean="0"/>
              <a:t>How I </a:t>
            </a:r>
            <a:r>
              <a:rPr lang="en-US" dirty="0" smtClean="0"/>
              <a:t>found Neurofeedback</a:t>
            </a:r>
          </a:p>
          <a:p>
            <a:r>
              <a:rPr lang="en-US" dirty="0" smtClean="0"/>
              <a:t>My Alpha Training Experience</a:t>
            </a:r>
          </a:p>
          <a:p>
            <a:r>
              <a:rPr lang="en-US" dirty="0" smtClean="0"/>
              <a:t>Discovery of Neurofeedback Application</a:t>
            </a:r>
            <a:endParaRPr lang="en-US" dirty="0" smtClean="0"/>
          </a:p>
          <a:p>
            <a:r>
              <a:rPr lang="en-US" dirty="0" smtClean="0"/>
              <a:t>What </a:t>
            </a:r>
            <a:r>
              <a:rPr lang="en-US" dirty="0" smtClean="0"/>
              <a:t>is Neurofeedback ?</a:t>
            </a:r>
          </a:p>
          <a:p>
            <a:r>
              <a:rPr lang="en-US" dirty="0" smtClean="0"/>
              <a:t>What I’m Doing With Neurofeedback Now</a:t>
            </a:r>
            <a:endParaRPr lang="en-US" dirty="0" smtClean="0"/>
          </a:p>
          <a:p>
            <a:r>
              <a:rPr lang="en-US" dirty="0" smtClean="0"/>
              <a:t>Questions </a:t>
            </a:r>
          </a:p>
        </p:txBody>
      </p:sp>
      <p:sp>
        <p:nvSpPr>
          <p:cNvPr id="5" name="Slide Number Placeholder 3"/>
          <p:cNvSpPr txBox="1">
            <a:spLocks/>
          </p:cNvSpPr>
          <p:nvPr/>
        </p:nvSpPr>
        <p:spPr>
          <a:xfrm>
            <a:off x="8557818" y="6469339"/>
            <a:ext cx="5861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1D7AA21-27B1-6D4E-8F2F-86EB4B977592}" type="slidenum">
              <a:rPr lang="en-US" smtClean="0"/>
              <a:pPr/>
              <a:t>2</a:t>
            </a:fld>
            <a:endParaRPr lang="en-US" dirty="0"/>
          </a:p>
        </p:txBody>
      </p:sp>
      <p:sp>
        <p:nvSpPr>
          <p:cNvPr id="7" name="Title 1"/>
          <p:cNvSpPr>
            <a:spLocks noGrp="1"/>
          </p:cNvSpPr>
          <p:nvPr>
            <p:ph type="title"/>
          </p:nvPr>
        </p:nvSpPr>
        <p:spPr>
          <a:xfrm>
            <a:off x="457200" y="46038"/>
            <a:ext cx="8229600" cy="1143000"/>
          </a:xfrm>
        </p:spPr>
        <p:txBody>
          <a:bodyPr/>
          <a:lstStyle/>
          <a:p>
            <a:r>
              <a:rPr lang="en-US" dirty="0">
                <a:latin typeface="Helvetica"/>
                <a:cs typeface="Helvetica"/>
              </a:rPr>
              <a:t>Neurofeedback – My Story</a:t>
            </a:r>
            <a:endParaRPr lang="en-US" dirty="0">
              <a:latin typeface="Helvetica"/>
              <a:cs typeface="Helvetica"/>
            </a:endParaRPr>
          </a:p>
        </p:txBody>
      </p:sp>
    </p:spTree>
    <p:extLst>
      <p:ext uri="{BB962C8B-B14F-4D97-AF65-F5344CB8AC3E}">
        <p14:creationId xmlns:p14="http://schemas.microsoft.com/office/powerpoint/2010/main" val="229595055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46038"/>
            <a:ext cx="8723490" cy="1143000"/>
          </a:xfrm>
        </p:spPr>
        <p:txBody>
          <a:bodyPr>
            <a:normAutofit fontScale="90000"/>
          </a:bodyPr>
          <a:lstStyle/>
          <a:p>
            <a:r>
              <a:rPr lang="en-US" dirty="0" smtClean="0"/>
              <a:t>Recent Evidence Base for NF for ADHD</a:t>
            </a:r>
            <a:endParaRPr lang="en-US" dirty="0"/>
          </a:p>
        </p:txBody>
      </p:sp>
      <p:sp>
        <p:nvSpPr>
          <p:cNvPr id="12" name="Slide Number Placeholder 3"/>
          <p:cNvSpPr>
            <a:spLocks noGrp="1"/>
          </p:cNvSpPr>
          <p:nvPr>
            <p:ph type="sldNum" sz="quarter" idx="12"/>
          </p:nvPr>
        </p:nvSpPr>
        <p:spPr>
          <a:xfrm>
            <a:off x="8557818" y="6469339"/>
            <a:ext cx="586182" cy="365125"/>
          </a:xfrm>
        </p:spPr>
        <p:txBody>
          <a:bodyPr/>
          <a:lstStyle/>
          <a:p>
            <a:fld id="{41D7AA21-27B1-6D4E-8F2F-86EB4B977592}" type="slidenum">
              <a:rPr lang="en-US" smtClean="0"/>
              <a:t>20</a:t>
            </a:fld>
            <a:endParaRPr lang="en-US" dirty="0"/>
          </a:p>
        </p:txBody>
      </p:sp>
      <p:graphicFrame>
        <p:nvGraphicFramePr>
          <p:cNvPr id="3" name="Table 2"/>
          <p:cNvGraphicFramePr>
            <a:graphicFrameLocks noGrp="1"/>
          </p:cNvGraphicFramePr>
          <p:nvPr>
            <p:extLst>
              <p:ext uri="{D42A27DB-BD31-4B8C-83A1-F6EECF244321}">
                <p14:modId xmlns:p14="http://schemas.microsoft.com/office/powerpoint/2010/main" val="2447539897"/>
              </p:ext>
            </p:extLst>
          </p:nvPr>
        </p:nvGraphicFramePr>
        <p:xfrm>
          <a:off x="190500" y="1041400"/>
          <a:ext cx="8723490" cy="4965700"/>
        </p:xfrm>
        <a:graphic>
          <a:graphicData uri="http://schemas.openxmlformats.org/drawingml/2006/table">
            <a:tbl>
              <a:tblPr firstRow="1" bandRow="1">
                <a:tableStyleId>{5940675A-B579-460E-94D1-54222C63F5DA}</a:tableStyleId>
              </a:tblPr>
              <a:tblGrid>
                <a:gridCol w="672235"/>
                <a:gridCol w="2147165"/>
                <a:gridCol w="533400"/>
                <a:gridCol w="482600"/>
                <a:gridCol w="444500"/>
                <a:gridCol w="4443590"/>
              </a:tblGrid>
              <a:tr h="927100">
                <a:tc>
                  <a:txBody>
                    <a:bodyPr/>
                    <a:lstStyle/>
                    <a:p>
                      <a:pPr algn="ctr"/>
                      <a:r>
                        <a:rPr lang="en-US" sz="1600" b="1" dirty="0" smtClean="0"/>
                        <a:t>Year</a:t>
                      </a:r>
                      <a:endParaRPr lang="en-US" sz="1600" b="1" dirty="0"/>
                    </a:p>
                  </a:txBody>
                  <a:tcPr anchor="ctr"/>
                </a:tc>
                <a:tc>
                  <a:txBody>
                    <a:bodyPr/>
                    <a:lstStyle/>
                    <a:p>
                      <a:pPr algn="ctr"/>
                      <a:r>
                        <a:rPr lang="en-US" sz="1600" b="1" dirty="0" smtClean="0"/>
                        <a:t>Journal</a:t>
                      </a:r>
                      <a:endParaRPr lang="en-US" sz="1600" b="1" dirty="0"/>
                    </a:p>
                  </a:txBody>
                  <a:tcPr anchor="ctr"/>
                </a:tc>
                <a:tc>
                  <a:txBody>
                    <a:bodyPr/>
                    <a:lstStyle/>
                    <a:p>
                      <a:pPr algn="ctr"/>
                      <a:r>
                        <a:rPr lang="en-US" sz="1600" b="1" dirty="0" smtClean="0"/>
                        <a:t>Sample</a:t>
                      </a:r>
                      <a:endParaRPr lang="en-US" sz="1600" b="1" dirty="0"/>
                    </a:p>
                  </a:txBody>
                  <a:tcPr vert="vert270" anchor="ctr"/>
                </a:tc>
                <a:tc>
                  <a:txBody>
                    <a:bodyPr/>
                    <a:lstStyle/>
                    <a:p>
                      <a:pPr algn="ctr"/>
                      <a:r>
                        <a:rPr lang="en-US" sz="1600" b="1" dirty="0" smtClean="0"/>
                        <a:t>Control</a:t>
                      </a:r>
                      <a:endParaRPr lang="en-US" sz="1600" b="1" dirty="0"/>
                    </a:p>
                  </a:txBody>
                  <a:tcPr vert="vert270" anchor="ctr"/>
                </a:tc>
                <a:tc>
                  <a:txBody>
                    <a:bodyPr/>
                    <a:lstStyle/>
                    <a:p>
                      <a:pPr algn="ctr"/>
                      <a:r>
                        <a:rPr lang="en-US" sz="1600" b="1" dirty="0" smtClean="0"/>
                        <a:t>Random</a:t>
                      </a:r>
                      <a:endParaRPr lang="en-US" sz="1600" b="1" dirty="0"/>
                    </a:p>
                  </a:txBody>
                  <a:tcPr vert="vert270" anchor="ctr"/>
                </a:tc>
                <a:tc>
                  <a:txBody>
                    <a:bodyPr/>
                    <a:lstStyle/>
                    <a:p>
                      <a:pPr algn="ctr"/>
                      <a:r>
                        <a:rPr lang="en-US" sz="1600" b="1" dirty="0" smtClean="0"/>
                        <a:t>Key Results/Conclusions</a:t>
                      </a:r>
                      <a:endParaRPr lang="en-US" sz="1600" b="1" dirty="0"/>
                    </a:p>
                  </a:txBody>
                  <a:tcPr anchor="ctr"/>
                </a:tc>
              </a:tr>
              <a:tr h="370840">
                <a:tc>
                  <a:txBody>
                    <a:bodyPr/>
                    <a:lstStyle/>
                    <a:p>
                      <a:pPr algn="ctr"/>
                      <a:r>
                        <a:rPr lang="en-US" sz="1200" dirty="0" smtClean="0"/>
                        <a:t>2009</a:t>
                      </a:r>
                      <a:endParaRPr lang="en-US" sz="1200" dirty="0"/>
                    </a:p>
                  </a:txBody>
                  <a:tcPr anchor="ctr">
                    <a:solidFill>
                      <a:schemeClr val="bg1"/>
                    </a:solidFill>
                  </a:tcPr>
                </a:tc>
                <a:tc>
                  <a:txBody>
                    <a:bodyPr/>
                    <a:lstStyle/>
                    <a:p>
                      <a:r>
                        <a:rPr lang="en-US" sz="1200" kern="1200" dirty="0" smtClean="0">
                          <a:effectLst/>
                        </a:rPr>
                        <a:t>*Journal of Child Psychology and Psychiatry</a:t>
                      </a:r>
                      <a:endParaRPr lang="en-US" sz="1200" i="0" dirty="0"/>
                    </a:p>
                  </a:txBody>
                  <a:tcPr anchor="ctr">
                    <a:solidFill>
                      <a:schemeClr val="bg1"/>
                    </a:solidFill>
                  </a:tcPr>
                </a:tc>
                <a:tc>
                  <a:txBody>
                    <a:bodyPr/>
                    <a:lstStyle/>
                    <a:p>
                      <a:pPr algn="ctr"/>
                      <a:r>
                        <a:rPr lang="en-US" sz="1200" dirty="0" smtClean="0"/>
                        <a:t>102</a:t>
                      </a:r>
                      <a:endParaRPr lang="en-US" sz="1200" dirty="0"/>
                    </a:p>
                  </a:txBody>
                  <a:tcPr anchor="ctr">
                    <a:solidFill>
                      <a:schemeClr val="bg1"/>
                    </a:solidFill>
                  </a:tcPr>
                </a:tc>
                <a:tc>
                  <a:txBody>
                    <a:bodyPr/>
                    <a:lstStyle/>
                    <a:p>
                      <a:pPr algn="ctr"/>
                      <a:r>
                        <a:rPr lang="en-US" sz="1200" dirty="0" smtClean="0">
                          <a:sym typeface="Zapf Dingbats"/>
                        </a:rPr>
                        <a:t>✓</a:t>
                      </a:r>
                      <a:endParaRPr lang="en-US" sz="1200" dirty="0"/>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ym typeface="Zapf Dingbats"/>
                        </a:rPr>
                        <a:t>✓</a:t>
                      </a:r>
                      <a:endParaRPr lang="en-US" sz="1200" dirty="0" smtClean="0"/>
                    </a:p>
                  </a:txBody>
                  <a:tcPr anchor="ctr">
                    <a:solidFill>
                      <a:schemeClr val="bg1"/>
                    </a:solidFill>
                  </a:tcPr>
                </a:tc>
                <a:tc>
                  <a:txBody>
                    <a:bodyPr/>
                    <a:lstStyle/>
                    <a:p>
                      <a:r>
                        <a:rPr lang="en-US" sz="1200" dirty="0" smtClean="0"/>
                        <a:t>Results indicate </a:t>
                      </a:r>
                      <a:r>
                        <a:rPr lang="en-US" sz="1200" b="1" i="1" dirty="0" smtClean="0"/>
                        <a:t>clinical efficacy of NF </a:t>
                      </a:r>
                      <a:r>
                        <a:rPr lang="en-US" sz="1200" b="0" i="0" dirty="0" smtClean="0"/>
                        <a:t>for children</a:t>
                      </a:r>
                      <a:r>
                        <a:rPr lang="en-US" sz="1200" b="0" i="0" baseline="0" dirty="0" smtClean="0"/>
                        <a:t> with ADHD</a:t>
                      </a:r>
                      <a:r>
                        <a:rPr lang="en-US" sz="1200" baseline="0" dirty="0" smtClean="0"/>
                        <a:t>.</a:t>
                      </a:r>
                      <a:endParaRPr lang="en-US" sz="1200" dirty="0"/>
                    </a:p>
                  </a:txBody>
                  <a:tcPr anchor="ctr">
                    <a:solidFill>
                      <a:schemeClr val="bg1"/>
                    </a:solidFill>
                  </a:tcPr>
                </a:tc>
              </a:tr>
              <a:tr h="370840">
                <a:tc>
                  <a:txBody>
                    <a:bodyPr/>
                    <a:lstStyle/>
                    <a:p>
                      <a:pPr algn="ctr"/>
                      <a:r>
                        <a:rPr lang="en-US" sz="1200" dirty="0" smtClean="0"/>
                        <a:t>2006</a:t>
                      </a:r>
                      <a:endParaRPr lang="en-US" sz="1200" dirty="0"/>
                    </a:p>
                  </a:txBody>
                  <a:tcPr anchor="ctr">
                    <a:solidFill>
                      <a:schemeClr val="bg1"/>
                    </a:solidFill>
                  </a:tcPr>
                </a:tc>
                <a:tc>
                  <a:txBody>
                    <a:bodyPr/>
                    <a:lstStyle/>
                    <a:p>
                      <a:r>
                        <a:rPr lang="en-US" sz="1200" kern="1200" dirty="0" smtClean="0">
                          <a:effectLst/>
                        </a:rPr>
                        <a:t>*Neuroscience Letters</a:t>
                      </a:r>
                      <a:r>
                        <a:rPr lang="en-GB" sz="1200" dirty="0" smtClean="0">
                          <a:effectLst/>
                        </a:rPr>
                        <a:t> </a:t>
                      </a:r>
                      <a:endParaRPr lang="en-US" sz="1200" i="0" dirty="0"/>
                    </a:p>
                  </a:txBody>
                  <a:tcPr anchor="ctr">
                    <a:solidFill>
                      <a:schemeClr val="bg1"/>
                    </a:solidFill>
                  </a:tcPr>
                </a:tc>
                <a:tc>
                  <a:txBody>
                    <a:bodyPr/>
                    <a:lstStyle/>
                    <a:p>
                      <a:pPr algn="ctr"/>
                      <a:r>
                        <a:rPr lang="en-US" sz="1200" dirty="0" smtClean="0"/>
                        <a:t>20</a:t>
                      </a:r>
                      <a:endParaRPr lang="en-US" sz="1200" dirty="0"/>
                    </a:p>
                  </a:txBody>
                  <a:tcPr anchor="ctr">
                    <a:solidFill>
                      <a:schemeClr val="bg1"/>
                    </a:solidFill>
                  </a:tcPr>
                </a:tc>
                <a:tc>
                  <a:txBody>
                    <a:bodyPr/>
                    <a:lstStyle/>
                    <a:p>
                      <a:pPr algn="ctr"/>
                      <a:r>
                        <a:rPr lang="en-US" sz="1200" dirty="0" smtClean="0">
                          <a:sym typeface="Zapf Dingbats"/>
                        </a:rPr>
                        <a:t>✓</a:t>
                      </a:r>
                      <a:endParaRPr lang="en-US" sz="1200" dirty="0"/>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ym typeface="Zapf Dingbats"/>
                        </a:rPr>
                        <a:t>✓</a:t>
                      </a:r>
                      <a:endParaRPr lang="en-US" sz="1200" dirty="0" smtClean="0"/>
                    </a:p>
                  </a:txBody>
                  <a:tcPr anchor="ctr">
                    <a:solidFill>
                      <a:schemeClr val="bg1"/>
                    </a:solidFill>
                  </a:tcPr>
                </a:tc>
                <a:tc rowSpan="2">
                  <a:txBody>
                    <a:bodyPr/>
                    <a:lstStyle/>
                    <a:p>
                      <a:r>
                        <a:rPr lang="en-US" sz="1200" kern="1200" dirty="0" smtClean="0">
                          <a:effectLst/>
                        </a:rPr>
                        <a:t>Results suggest </a:t>
                      </a:r>
                      <a:r>
                        <a:rPr lang="en-US" sz="1200" b="1" i="1" kern="1200" dirty="0" smtClean="0">
                          <a:effectLst/>
                        </a:rPr>
                        <a:t>NF has the capacity to functionally normalize</a:t>
                      </a:r>
                      <a:r>
                        <a:rPr lang="en-US" sz="1200" b="1" i="1" kern="1200" baseline="0" dirty="0" smtClean="0">
                          <a:effectLst/>
                        </a:rPr>
                        <a:t> </a:t>
                      </a:r>
                      <a:r>
                        <a:rPr lang="en-US" sz="1200" b="1" i="1" kern="1200" dirty="0" smtClean="0">
                          <a:effectLst/>
                        </a:rPr>
                        <a:t>brain systems mediating selective attention and response inhibition </a:t>
                      </a:r>
                      <a:r>
                        <a:rPr lang="en-US" sz="1200" kern="1200" dirty="0" smtClean="0">
                          <a:effectLst/>
                        </a:rPr>
                        <a:t>in ADHD children.</a:t>
                      </a:r>
                      <a:endParaRPr lang="en-US" sz="1200" dirty="0"/>
                    </a:p>
                  </a:txBody>
                  <a:tcPr anchor="ctr">
                    <a:solidFill>
                      <a:schemeClr val="bg1"/>
                    </a:solidFill>
                  </a:tcPr>
                </a:tc>
              </a:tr>
              <a:tr h="370840">
                <a:tc>
                  <a:txBody>
                    <a:bodyPr/>
                    <a:lstStyle/>
                    <a:p>
                      <a:pPr algn="ctr"/>
                      <a:r>
                        <a:rPr lang="en-US" sz="1200" kern="1200" dirty="0" smtClean="0"/>
                        <a:t>2006</a:t>
                      </a:r>
                      <a:endParaRPr lang="en-US" sz="1200" kern="1200" dirty="0">
                        <a:solidFill>
                          <a:schemeClr val="dk1"/>
                        </a:solidFill>
                        <a:latin typeface="+mn-lt"/>
                        <a:ea typeface="+mn-ea"/>
                        <a:cs typeface="+mn-cs"/>
                      </a:endParaRPr>
                    </a:p>
                  </a:txBody>
                  <a:tcPr anchor="ctr">
                    <a:solidFill>
                      <a:schemeClr val="bg1"/>
                    </a:solidFill>
                  </a:tcPr>
                </a:tc>
                <a:tc>
                  <a:txBody>
                    <a:bodyPr/>
                    <a:lstStyle/>
                    <a:p>
                      <a:r>
                        <a:rPr lang="en-US" sz="1200" kern="1200" dirty="0" smtClean="0">
                          <a:effectLst/>
                        </a:rPr>
                        <a:t>*Applied Psychophysiology and Biofeedback</a:t>
                      </a:r>
                      <a:r>
                        <a:rPr lang="en-GB" sz="1200" dirty="0" smtClean="0">
                          <a:effectLst/>
                        </a:rPr>
                        <a:t> </a:t>
                      </a:r>
                      <a:endParaRPr lang="en-US" sz="1200" i="0" dirty="0"/>
                    </a:p>
                  </a:txBody>
                  <a:tcPr anchor="ctr">
                    <a:solidFill>
                      <a:schemeClr val="bg1"/>
                    </a:solidFill>
                  </a:tcPr>
                </a:tc>
                <a:tc>
                  <a:txBody>
                    <a:bodyPr/>
                    <a:lstStyle/>
                    <a:p>
                      <a:pPr algn="ctr"/>
                      <a:r>
                        <a:rPr lang="en-US" sz="1200" dirty="0" smtClean="0"/>
                        <a:t>20</a:t>
                      </a:r>
                      <a:endParaRPr lang="en-US" sz="1200" dirty="0"/>
                    </a:p>
                  </a:txBody>
                  <a:tcPr anchor="ctr">
                    <a:solidFill>
                      <a:schemeClr val="bg1"/>
                    </a:solidFill>
                  </a:tcPr>
                </a:tc>
                <a:tc>
                  <a:txBody>
                    <a:bodyPr/>
                    <a:lstStyle/>
                    <a:p>
                      <a:pPr algn="ctr"/>
                      <a:r>
                        <a:rPr lang="en-US" sz="1200" dirty="0" smtClean="0">
                          <a:sym typeface="Zapf Dingbats"/>
                        </a:rPr>
                        <a:t>✓</a:t>
                      </a:r>
                      <a:endParaRPr lang="en-US" sz="1200" dirty="0"/>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ym typeface="Zapf Dingbats"/>
                        </a:rPr>
                        <a:t>✓</a:t>
                      </a:r>
                      <a:endParaRPr lang="en-US" sz="1200" dirty="0" smtClean="0"/>
                    </a:p>
                  </a:txBody>
                  <a:tcPr anchor="ctr">
                    <a:solidFill>
                      <a:schemeClr val="bg1"/>
                    </a:solidFill>
                  </a:tcPr>
                </a:tc>
                <a:tc vMerge="1">
                  <a:txBody>
                    <a:bodyPr/>
                    <a:lstStyle/>
                    <a:p>
                      <a:endParaRPr lang="en-US" sz="1400" dirty="0"/>
                    </a:p>
                  </a:txBody>
                  <a:tcPr/>
                </a:tc>
              </a:tr>
              <a:tr h="370840">
                <a:tc>
                  <a:txBody>
                    <a:bodyPr/>
                    <a:lstStyle/>
                    <a:p>
                      <a:pPr algn="ctr"/>
                      <a:r>
                        <a:rPr lang="en-US" sz="1200" dirty="0" smtClean="0"/>
                        <a:t>2009</a:t>
                      </a:r>
                      <a:endParaRPr lang="en-US" sz="1200" dirty="0"/>
                    </a:p>
                  </a:txBody>
                  <a:tcPr anchor="ctr">
                    <a:solidFill>
                      <a:schemeClr val="bg1"/>
                    </a:solidFill>
                  </a:tcPr>
                </a:tc>
                <a:tc>
                  <a:txBody>
                    <a:bodyPr/>
                    <a:lstStyle/>
                    <a:p>
                      <a:r>
                        <a:rPr lang="en-US" sz="1200" kern="1200" dirty="0" smtClean="0">
                          <a:effectLst/>
                        </a:rPr>
                        <a:t>Clinical EEG and Neuroscience</a:t>
                      </a:r>
                      <a:r>
                        <a:rPr lang="en-GB" sz="1200" dirty="0" smtClean="0">
                          <a:effectLst/>
                        </a:rPr>
                        <a:t> </a:t>
                      </a:r>
                      <a:endParaRPr lang="en-US" sz="1200" dirty="0"/>
                    </a:p>
                  </a:txBody>
                  <a:tcPr anchor="ctr">
                    <a:solidFill>
                      <a:schemeClr val="bg1"/>
                    </a:solidFill>
                  </a:tcPr>
                </a:tc>
                <a:tc>
                  <a:txBody>
                    <a:bodyPr/>
                    <a:lstStyle/>
                    <a:p>
                      <a:pPr algn="ctr"/>
                      <a:r>
                        <a:rPr lang="en-US" sz="1200" dirty="0" smtClean="0"/>
                        <a:t>1,194</a:t>
                      </a:r>
                      <a:endParaRPr lang="en-US" sz="1200" dirty="0"/>
                    </a:p>
                  </a:txBody>
                  <a:tcPr anchor="ctr">
                    <a:solidFill>
                      <a:schemeClr val="bg1"/>
                    </a:solidFill>
                  </a:tcPr>
                </a:tc>
                <a:tc>
                  <a:txBody>
                    <a:bodyPr/>
                    <a:lstStyle/>
                    <a:p>
                      <a:pPr algn="ctr"/>
                      <a:r>
                        <a:rPr lang="en-US" sz="1200" dirty="0" smtClean="0"/>
                        <a:t>N/A</a:t>
                      </a:r>
                      <a:endParaRPr lang="en-US" sz="1200" dirty="0"/>
                    </a:p>
                  </a:txBody>
                  <a:tcPr anchor="ctr">
                    <a:solidFill>
                      <a:schemeClr val="bg1"/>
                    </a:solidFill>
                  </a:tcPr>
                </a:tc>
                <a:tc>
                  <a:txBody>
                    <a:bodyPr/>
                    <a:lstStyle/>
                    <a:p>
                      <a:r>
                        <a:rPr lang="en-US" sz="1200" dirty="0" smtClean="0"/>
                        <a:t>N/A</a:t>
                      </a:r>
                      <a:endParaRPr lang="en-US" sz="1200" dirty="0"/>
                    </a:p>
                  </a:txBody>
                  <a:tcPr anchor="ctr">
                    <a:solidFill>
                      <a:schemeClr val="bg1"/>
                    </a:solidFill>
                  </a:tcPr>
                </a:tc>
                <a:tc>
                  <a:txBody>
                    <a:bodyPr/>
                    <a:lstStyle/>
                    <a:p>
                      <a:r>
                        <a:rPr lang="en-US" sz="1200" dirty="0" smtClean="0"/>
                        <a:t>Meta study concluded </a:t>
                      </a:r>
                      <a:r>
                        <a:rPr lang="en-US" sz="1200" b="1" i="1" dirty="0" smtClean="0"/>
                        <a:t>NF is efficacious &amp; specific </a:t>
                      </a:r>
                      <a:r>
                        <a:rPr lang="en-US" sz="1200" dirty="0" smtClean="0"/>
                        <a:t>for ADHD.</a:t>
                      </a:r>
                      <a:endParaRPr lang="en-US" sz="1200" dirty="0"/>
                    </a:p>
                  </a:txBody>
                  <a:tcPr anchor="ctr">
                    <a:solidFill>
                      <a:schemeClr val="bg1"/>
                    </a:solidFill>
                  </a:tcPr>
                </a:tc>
              </a:tr>
              <a:tr h="370840">
                <a:tc>
                  <a:txBody>
                    <a:bodyPr/>
                    <a:lstStyle/>
                    <a:p>
                      <a:pPr algn="ctr"/>
                      <a:r>
                        <a:rPr lang="en-US" sz="1200" dirty="0" smtClean="0"/>
                        <a:t>2012</a:t>
                      </a:r>
                      <a:endParaRPr lang="en-US" sz="1200" dirty="0"/>
                    </a:p>
                  </a:txBody>
                  <a:tcPr anchor="ctr">
                    <a:solidFill>
                      <a:schemeClr val="bg1"/>
                    </a:solidFill>
                  </a:tcPr>
                </a:tc>
                <a:tc>
                  <a:txBody>
                    <a:bodyPr/>
                    <a:lstStyle/>
                    <a:p>
                      <a:r>
                        <a:rPr lang="en-US" sz="1200" kern="1200" dirty="0" smtClean="0">
                          <a:effectLst/>
                        </a:rPr>
                        <a:t>BMC Psychiatry</a:t>
                      </a:r>
                      <a:r>
                        <a:rPr lang="en-GB" sz="1200" dirty="0" smtClean="0">
                          <a:effectLst/>
                        </a:rPr>
                        <a:t> </a:t>
                      </a:r>
                      <a:endParaRPr lang="en-US" sz="1200" dirty="0"/>
                    </a:p>
                  </a:txBody>
                  <a:tcPr anchor="ctr">
                    <a:solidFill>
                      <a:schemeClr val="bg1"/>
                    </a:solidFill>
                  </a:tcPr>
                </a:tc>
                <a:tc>
                  <a:txBody>
                    <a:bodyPr/>
                    <a:lstStyle/>
                    <a:p>
                      <a:pPr algn="ctr"/>
                      <a:r>
                        <a:rPr lang="en-US" sz="1200" dirty="0" smtClean="0"/>
                        <a:t>130</a:t>
                      </a:r>
                      <a:endParaRPr lang="en-US" sz="1200" dirty="0"/>
                    </a:p>
                  </a:txBody>
                  <a:tcPr anchor="ctr">
                    <a:solidFill>
                      <a:schemeClr val="bg1"/>
                    </a:solidFill>
                  </a:tcPr>
                </a:tc>
                <a:tc>
                  <a:txBody>
                    <a:bodyPr/>
                    <a:lstStyle/>
                    <a:p>
                      <a:pPr algn="ctr"/>
                      <a:r>
                        <a:rPr lang="en-US" sz="1200" dirty="0" smtClean="0">
                          <a:sym typeface="Zapf Dingbats"/>
                        </a:rPr>
                        <a:t>✓</a:t>
                      </a:r>
                      <a:endParaRPr lang="en-US" sz="1200" dirty="0"/>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ym typeface="Zapf Dingbats"/>
                        </a:rPr>
                        <a:t>✓</a:t>
                      </a:r>
                      <a:endParaRPr lang="en-US" sz="1200" dirty="0" smtClean="0"/>
                    </a:p>
                  </a:txBody>
                  <a:tcPr anchor="ctr">
                    <a:solidFill>
                      <a:schemeClr val="bg1"/>
                    </a:solidFill>
                  </a:tcPr>
                </a:tc>
                <a:tc>
                  <a:txBody>
                    <a:bodyPr/>
                    <a:lstStyle/>
                    <a:p>
                      <a:r>
                        <a:rPr lang="en-US" sz="1200" b="1" i="1" dirty="0" smtClean="0"/>
                        <a:t>NF is as effective as </a:t>
                      </a:r>
                      <a:r>
                        <a:rPr lang="en-US" sz="1200" b="1" i="1" kern="1200" dirty="0" smtClean="0">
                          <a:effectLst/>
                        </a:rPr>
                        <a:t>methylphenidate</a:t>
                      </a:r>
                      <a:r>
                        <a:rPr lang="en-US" sz="1200" kern="1200" dirty="0" smtClean="0">
                          <a:effectLst/>
                        </a:rPr>
                        <a:t>.</a:t>
                      </a:r>
                      <a:r>
                        <a:rPr lang="en-GB" sz="1200" dirty="0" smtClean="0">
                          <a:effectLst/>
                        </a:rPr>
                        <a:t> </a:t>
                      </a:r>
                      <a:endParaRPr lang="en-US" sz="1200" dirty="0"/>
                    </a:p>
                  </a:txBody>
                  <a:tcPr anchor="ctr">
                    <a:solidFill>
                      <a:schemeClr val="bg1"/>
                    </a:solidFill>
                  </a:tcPr>
                </a:tc>
              </a:tr>
              <a:tr h="370840">
                <a:tc>
                  <a:txBody>
                    <a:bodyPr/>
                    <a:lstStyle/>
                    <a:p>
                      <a:pPr algn="ctr"/>
                      <a:r>
                        <a:rPr lang="en-US" sz="1200" dirty="0" smtClean="0"/>
                        <a:t>2002</a:t>
                      </a:r>
                      <a:endParaRPr lang="en-US" sz="1200" dirty="0"/>
                    </a:p>
                  </a:txBody>
                  <a:tcPr anchor="ctr">
                    <a:solidFill>
                      <a:schemeClr val="bg1"/>
                    </a:solidFill>
                  </a:tcPr>
                </a:tc>
                <a:tc>
                  <a:txBody>
                    <a:bodyPr/>
                    <a:lstStyle/>
                    <a:p>
                      <a:r>
                        <a:rPr lang="en-US" sz="1200" kern="1200" dirty="0" smtClean="0">
                          <a:effectLst/>
                        </a:rPr>
                        <a:t>Applied Psychophysiology and Biofeedback</a:t>
                      </a:r>
                      <a:r>
                        <a:rPr lang="en-GB" sz="1200" dirty="0" smtClean="0">
                          <a:effectLst/>
                        </a:rPr>
                        <a:t> </a:t>
                      </a:r>
                      <a:endParaRPr lang="en-US" sz="1200" dirty="0"/>
                    </a:p>
                  </a:txBody>
                  <a:tcPr anchor="ctr">
                    <a:solidFill>
                      <a:schemeClr val="bg1"/>
                    </a:solidFill>
                  </a:tcPr>
                </a:tc>
                <a:tc>
                  <a:txBody>
                    <a:bodyPr/>
                    <a:lstStyle/>
                    <a:p>
                      <a:pPr algn="ctr"/>
                      <a:r>
                        <a:rPr lang="en-US" sz="1200" dirty="0" smtClean="0"/>
                        <a:t>100</a:t>
                      </a:r>
                      <a:endParaRPr lang="en-US" sz="1200" dirty="0"/>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ym typeface="Zapf Dingbats"/>
                        </a:rPr>
                        <a:t>✓</a:t>
                      </a:r>
                      <a:endParaRPr lang="en-US" sz="1200" dirty="0" smtClean="0"/>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200" dirty="0" smtClean="0"/>
                    </a:p>
                  </a:txBody>
                  <a:tcPr anchor="ctr">
                    <a:solidFill>
                      <a:schemeClr val="bg1"/>
                    </a:solidFill>
                  </a:tcPr>
                </a:tc>
                <a:tc>
                  <a:txBody>
                    <a:bodyPr/>
                    <a:lstStyle/>
                    <a:p>
                      <a:r>
                        <a:rPr lang="en-US" sz="1200" b="1" i="1" dirty="0" smtClean="0"/>
                        <a:t>NF showed significant</a:t>
                      </a:r>
                      <a:r>
                        <a:rPr lang="en-US" sz="1200" b="1" i="1" baseline="0" dirty="0" smtClean="0"/>
                        <a:t> </a:t>
                      </a:r>
                      <a:r>
                        <a:rPr lang="en-US" sz="1200" b="1" i="1" dirty="0" smtClean="0"/>
                        <a:t>improvement in behavior</a:t>
                      </a:r>
                      <a:r>
                        <a:rPr lang="en-US" sz="1200" dirty="0" smtClean="0"/>
                        <a:t>, Ritalin did not</a:t>
                      </a:r>
                      <a:r>
                        <a:rPr lang="en-US" sz="1200" b="1" i="1" dirty="0" smtClean="0"/>
                        <a:t>. NF group showed </a:t>
                      </a:r>
                      <a:r>
                        <a:rPr lang="en-US" sz="1200" b="1" i="1" dirty="0" err="1" smtClean="0"/>
                        <a:t>normalisation</a:t>
                      </a:r>
                      <a:r>
                        <a:rPr lang="en-US" sz="1200" b="1" i="1" dirty="0" smtClean="0"/>
                        <a:t> </a:t>
                      </a:r>
                      <a:r>
                        <a:rPr lang="en-US" sz="1200" dirty="0" smtClean="0"/>
                        <a:t>of EEG,</a:t>
                      </a:r>
                      <a:r>
                        <a:rPr lang="en-US" sz="1200" baseline="0" dirty="0" smtClean="0"/>
                        <a:t> Ritalin group did not.</a:t>
                      </a:r>
                      <a:endParaRPr lang="en-US" sz="1200" dirty="0"/>
                    </a:p>
                  </a:txBody>
                  <a:tcPr>
                    <a:solidFill>
                      <a:schemeClr val="bg1"/>
                    </a:solidFill>
                  </a:tcPr>
                </a:tc>
              </a:tr>
              <a:tr h="370840">
                <a:tc>
                  <a:txBody>
                    <a:bodyPr/>
                    <a:lstStyle/>
                    <a:p>
                      <a:pPr algn="ctr"/>
                      <a:r>
                        <a:rPr lang="en-US" sz="1200" dirty="0" smtClean="0"/>
                        <a:t>2005</a:t>
                      </a:r>
                      <a:endParaRPr lang="en-US" sz="1200" dirty="0"/>
                    </a:p>
                  </a:txBody>
                  <a:tcPr anchor="ctr">
                    <a:solidFill>
                      <a:schemeClr val="bg1"/>
                    </a:solidFill>
                  </a:tcPr>
                </a:tc>
                <a:tc>
                  <a:txBody>
                    <a:bodyPr/>
                    <a:lstStyle/>
                    <a:p>
                      <a:r>
                        <a:rPr lang="en-US" sz="1200" kern="1200" dirty="0" smtClean="0">
                          <a:effectLst/>
                        </a:rPr>
                        <a:t>Child and Adolescent </a:t>
                      </a:r>
                      <a:r>
                        <a:rPr lang="en-US" sz="1200" kern="1200" dirty="0" err="1" smtClean="0">
                          <a:effectLst/>
                        </a:rPr>
                        <a:t>Psychiaric</a:t>
                      </a:r>
                      <a:r>
                        <a:rPr lang="en-US" sz="1200" kern="1200" dirty="0" smtClean="0">
                          <a:effectLst/>
                        </a:rPr>
                        <a:t> Clinics of North America</a:t>
                      </a:r>
                      <a:r>
                        <a:rPr lang="en-GB" sz="1200" dirty="0" smtClean="0">
                          <a:effectLst/>
                        </a:rPr>
                        <a:t> </a:t>
                      </a:r>
                      <a:endParaRPr lang="en-US" sz="1200" dirty="0"/>
                    </a:p>
                  </a:txBody>
                  <a:tcPr anchor="ctr">
                    <a:solidFill>
                      <a:schemeClr val="bg1"/>
                    </a:solidFill>
                  </a:tcPr>
                </a:tc>
                <a:tc>
                  <a:txBody>
                    <a:bodyPr/>
                    <a:lstStyle/>
                    <a:p>
                      <a:pPr algn="ctr"/>
                      <a:r>
                        <a:rPr lang="en-US" sz="1200" dirty="0" smtClean="0"/>
                        <a:t>100</a:t>
                      </a:r>
                      <a:endParaRPr lang="en-US" sz="1200" dirty="0"/>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ym typeface="Zapf Dingbats"/>
                        </a:rPr>
                        <a:t>✓</a:t>
                      </a:r>
                      <a:endParaRPr lang="en-US" sz="1200" dirty="0" smtClean="0"/>
                    </a:p>
                    <a:p>
                      <a:pPr algn="ctr"/>
                      <a:endParaRPr lang="en-US" sz="1200" dirty="0"/>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endParaRPr lang="en-US" sz="1200" dirty="0" smtClean="0"/>
                    </a:p>
                  </a:txBody>
                  <a:tcPr anchor="ctr">
                    <a:solidFill>
                      <a:schemeClr val="bg1"/>
                    </a:solidFill>
                  </a:tcPr>
                </a:tc>
                <a:tc>
                  <a:txBody>
                    <a:bodyPr/>
                    <a:lstStyle/>
                    <a:p>
                      <a:r>
                        <a:rPr lang="en-US" sz="1200" b="1" i="1" dirty="0" smtClean="0"/>
                        <a:t>NF group still showed improvement 2 years after</a:t>
                      </a:r>
                      <a:r>
                        <a:rPr lang="en-US" sz="1200" b="1" i="1" baseline="0" dirty="0" smtClean="0"/>
                        <a:t> end of </a:t>
                      </a:r>
                      <a:r>
                        <a:rPr lang="en-US" sz="1200" baseline="0" dirty="0" smtClean="0"/>
                        <a:t>NF</a:t>
                      </a:r>
                      <a:r>
                        <a:rPr lang="en-US" sz="1200" dirty="0" smtClean="0"/>
                        <a:t>, Ritalin</a:t>
                      </a:r>
                      <a:r>
                        <a:rPr lang="en-US" sz="1200" baseline="0" dirty="0" smtClean="0"/>
                        <a:t> effect ended on cessation of medication. </a:t>
                      </a:r>
                      <a:r>
                        <a:rPr lang="en-US" sz="1200" b="1" i="1" baseline="0" dirty="0" smtClean="0"/>
                        <a:t>80% of NF group reduced Ritalin by &gt; 50%</a:t>
                      </a:r>
                      <a:r>
                        <a:rPr lang="en-US" sz="1200" baseline="0" dirty="0" smtClean="0"/>
                        <a:t>; 85% of Ritalin group increased dose, 0 reduced.</a:t>
                      </a:r>
                      <a:endParaRPr lang="en-US" sz="1200" b="1" dirty="0"/>
                    </a:p>
                  </a:txBody>
                  <a:tcPr>
                    <a:solidFill>
                      <a:schemeClr val="bg1"/>
                    </a:solidFill>
                  </a:tcPr>
                </a:tc>
              </a:tr>
              <a:tr h="375920">
                <a:tc>
                  <a:txBody>
                    <a:bodyPr/>
                    <a:lstStyle/>
                    <a:p>
                      <a:pPr algn="ctr"/>
                      <a:r>
                        <a:rPr lang="en-US" sz="1200" dirty="0" smtClean="0"/>
                        <a:t>2007</a:t>
                      </a:r>
                      <a:endParaRPr lang="en-US" sz="1200" dirty="0"/>
                    </a:p>
                  </a:txBody>
                  <a:tcPr anchor="c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effectLst/>
                        </a:rPr>
                        <a:t>Applied Psychophysiology and Biofeedback</a:t>
                      </a:r>
                      <a:endParaRPr lang="en-GB" sz="1200" kern="1200" dirty="0" smtClean="0">
                        <a:solidFill>
                          <a:schemeClr val="dk1"/>
                        </a:solidFill>
                        <a:effectLst/>
                        <a:latin typeface="+mn-lt"/>
                        <a:ea typeface="+mn-ea"/>
                        <a:cs typeface="+mn-cs"/>
                      </a:endParaRPr>
                    </a:p>
                  </a:txBody>
                  <a:tcPr anchor="ctr">
                    <a:solidFill>
                      <a:schemeClr val="bg1"/>
                    </a:solidFill>
                  </a:tcPr>
                </a:tc>
                <a:tc>
                  <a:txBody>
                    <a:bodyPr/>
                    <a:lstStyle/>
                    <a:p>
                      <a:pPr algn="ctr"/>
                      <a:r>
                        <a:rPr lang="en-US" sz="1200" dirty="0" smtClean="0"/>
                        <a:t>38</a:t>
                      </a:r>
                      <a:endParaRPr lang="en-US" sz="1200" dirty="0"/>
                    </a:p>
                  </a:txBody>
                  <a:tcPr anchor="ctr">
                    <a:solidFill>
                      <a:schemeClr val="bg1"/>
                    </a:solidFill>
                  </a:tcPr>
                </a:tc>
                <a:tc>
                  <a:txBody>
                    <a:bodyPr/>
                    <a:lstStyle/>
                    <a:p>
                      <a:pPr algn="ctr"/>
                      <a:r>
                        <a:rPr lang="en-US" sz="1200" dirty="0" smtClean="0">
                          <a:sym typeface="Zapf Dingbats"/>
                        </a:rPr>
                        <a:t>✓</a:t>
                      </a:r>
                      <a:endParaRPr lang="en-US" sz="1200" dirty="0"/>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ym typeface="Zapf Dingbats"/>
                        </a:rPr>
                        <a:t>✓</a:t>
                      </a:r>
                      <a:endParaRPr lang="en-US" sz="1200" dirty="0" smtClean="0"/>
                    </a:p>
                  </a:txBody>
                  <a:tcPr anchor="ctr">
                    <a:solidFill>
                      <a:schemeClr val="bg1"/>
                    </a:solidFill>
                  </a:tcPr>
                </a:tc>
                <a:tc>
                  <a:txBody>
                    <a:bodyPr/>
                    <a:lstStyle/>
                    <a:p>
                      <a:r>
                        <a:rPr lang="en-US" sz="1200" dirty="0" smtClean="0"/>
                        <a:t>2 different NF protocols showed improvement in all 4 measures.</a:t>
                      </a:r>
                      <a:endParaRPr lang="en-US" sz="1200" dirty="0"/>
                    </a:p>
                  </a:txBody>
                  <a:tcPr anchor="ctr">
                    <a:solidFill>
                      <a:schemeClr val="bg1"/>
                    </a:solidFill>
                  </a:tcPr>
                </a:tc>
              </a:tr>
              <a:tr h="370840">
                <a:tc>
                  <a:txBody>
                    <a:bodyPr/>
                    <a:lstStyle/>
                    <a:p>
                      <a:pPr algn="ctr"/>
                      <a:r>
                        <a:rPr lang="en-US" sz="1200" dirty="0" smtClean="0"/>
                        <a:t>2008</a:t>
                      </a:r>
                      <a:endParaRPr lang="en-US" sz="1200" dirty="0"/>
                    </a:p>
                  </a:txBody>
                  <a:tcPr anchor="ctr">
                    <a:solidFill>
                      <a:schemeClr val="bg1"/>
                    </a:solidFill>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kern="1200" dirty="0" smtClean="0">
                          <a:effectLst/>
                        </a:rPr>
                        <a:t>International Journal of </a:t>
                      </a:r>
                      <a:r>
                        <a:rPr lang="en-US" sz="1200" kern="1200" dirty="0" err="1" smtClean="0">
                          <a:effectLst/>
                        </a:rPr>
                        <a:t>Bioelectromagnetism</a:t>
                      </a:r>
                      <a:endParaRPr lang="en-GB" sz="1200" kern="1200" dirty="0" smtClean="0">
                        <a:solidFill>
                          <a:schemeClr val="dk1"/>
                        </a:solidFill>
                        <a:effectLst/>
                        <a:latin typeface="+mn-lt"/>
                        <a:ea typeface="+mn-ea"/>
                        <a:cs typeface="+mn-cs"/>
                      </a:endParaRPr>
                    </a:p>
                  </a:txBody>
                  <a:tcPr anchor="ctr">
                    <a:solidFill>
                      <a:schemeClr val="bg1"/>
                    </a:solidFill>
                  </a:tcPr>
                </a:tc>
                <a:tc>
                  <a:txBody>
                    <a:bodyPr/>
                    <a:lstStyle/>
                    <a:p>
                      <a:pPr algn="ctr"/>
                      <a:r>
                        <a:rPr lang="en-US" sz="1200" dirty="0" smtClean="0"/>
                        <a:t>38</a:t>
                      </a:r>
                      <a:endParaRPr lang="en-US" sz="1200" dirty="0"/>
                    </a:p>
                  </a:txBody>
                  <a:tcPr anchor="ctr">
                    <a:solidFill>
                      <a:schemeClr val="bg1"/>
                    </a:solidFill>
                  </a:tcPr>
                </a:tc>
                <a:tc>
                  <a:txBody>
                    <a:bodyPr/>
                    <a:lstStyle/>
                    <a:p>
                      <a:pPr algn="ctr"/>
                      <a:r>
                        <a:rPr lang="en-US" sz="1200" dirty="0" smtClean="0">
                          <a:sym typeface="Zapf Dingbats"/>
                        </a:rPr>
                        <a:t>✓</a:t>
                      </a:r>
                      <a:endParaRPr lang="en-US" sz="1200" dirty="0"/>
                    </a:p>
                  </a:txBody>
                  <a:tcPr anchor="ctr">
                    <a:solidFill>
                      <a:schemeClr val="bg1"/>
                    </a:solidFill>
                  </a:tcPr>
                </a:tc>
                <a:tc>
                  <a:txBody>
                    <a:bodyPr/>
                    <a:lstStyle/>
                    <a:p>
                      <a:pPr marL="0" marR="0" indent="0" algn="ctr" defTabSz="457200" rtl="0" eaLnBrk="1" fontAlgn="auto" latinLnBrk="0" hangingPunct="1">
                        <a:lnSpc>
                          <a:spcPct val="100000"/>
                        </a:lnSpc>
                        <a:spcBef>
                          <a:spcPts val="0"/>
                        </a:spcBef>
                        <a:spcAft>
                          <a:spcPts val="0"/>
                        </a:spcAft>
                        <a:buClrTx/>
                        <a:buSzTx/>
                        <a:buFontTx/>
                        <a:buNone/>
                        <a:tabLst/>
                        <a:defRPr/>
                      </a:pPr>
                      <a:r>
                        <a:rPr lang="en-US" sz="1200" dirty="0" smtClean="0">
                          <a:sym typeface="Zapf Dingbats"/>
                        </a:rPr>
                        <a:t>✓</a:t>
                      </a:r>
                      <a:endParaRPr lang="en-US" sz="1200" dirty="0" smtClean="0"/>
                    </a:p>
                  </a:txBody>
                  <a:tcPr anchor="ctr">
                    <a:solidFill>
                      <a:schemeClr val="bg1"/>
                    </a:solidFill>
                  </a:tcPr>
                </a:tc>
                <a:tc>
                  <a:txBody>
                    <a:bodyPr/>
                    <a:lstStyle/>
                    <a:p>
                      <a:r>
                        <a:rPr lang="en-US" sz="1200" b="1" i="1" dirty="0" smtClean="0"/>
                        <a:t>Improvements still present from NF 2 years after original trial.</a:t>
                      </a:r>
                      <a:endParaRPr lang="en-US" sz="1200" b="1" i="1" dirty="0"/>
                    </a:p>
                  </a:txBody>
                  <a:tcPr anchor="ctr">
                    <a:solidFill>
                      <a:schemeClr val="bg1"/>
                    </a:solidFill>
                  </a:tcPr>
                </a:tc>
              </a:tr>
            </a:tbl>
          </a:graphicData>
        </a:graphic>
      </p:graphicFrame>
      <p:sp>
        <p:nvSpPr>
          <p:cNvPr id="4" name="TextBox 3"/>
          <p:cNvSpPr txBox="1"/>
          <p:nvPr/>
        </p:nvSpPr>
        <p:spPr>
          <a:xfrm>
            <a:off x="431800" y="6083300"/>
            <a:ext cx="6146800" cy="584776"/>
          </a:xfrm>
          <a:prstGeom prst="rect">
            <a:avLst/>
          </a:prstGeom>
          <a:noFill/>
        </p:spPr>
        <p:txBody>
          <a:bodyPr wrap="square" rtlCol="0">
            <a:spAutoFit/>
          </a:bodyPr>
          <a:lstStyle/>
          <a:p>
            <a:pPr algn="ctr"/>
            <a:r>
              <a:rPr lang="en-US" sz="1600" i="1" dirty="0" smtClean="0">
                <a:solidFill>
                  <a:srgbClr val="55BE47"/>
                </a:solidFill>
              </a:rPr>
              <a:t>* Studies that directly led American Academy of Pediatrics to endorse NF as Level 1 evidence-based psychosocial intervention October 2012 </a:t>
            </a:r>
            <a:endParaRPr lang="en-US" sz="1600" i="1" dirty="0">
              <a:solidFill>
                <a:srgbClr val="55BE47"/>
              </a:solidFill>
            </a:endParaRPr>
          </a:p>
        </p:txBody>
      </p:sp>
    </p:spTree>
    <p:extLst>
      <p:ext uri="{BB962C8B-B14F-4D97-AF65-F5344CB8AC3E}">
        <p14:creationId xmlns:p14="http://schemas.microsoft.com/office/powerpoint/2010/main" val="41391223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1143000"/>
          </a:xfrm>
        </p:spPr>
        <p:txBody>
          <a:bodyPr/>
          <a:lstStyle/>
          <a:p>
            <a:r>
              <a:rPr lang="en-US" dirty="0" smtClean="0"/>
              <a:t>Recent Evidence Base for NF</a:t>
            </a:r>
            <a:endParaRPr lang="en-US" dirty="0"/>
          </a:p>
        </p:txBody>
      </p:sp>
      <p:sp>
        <p:nvSpPr>
          <p:cNvPr id="12" name="Slide Number Placeholder 3"/>
          <p:cNvSpPr>
            <a:spLocks noGrp="1"/>
          </p:cNvSpPr>
          <p:nvPr>
            <p:ph type="sldNum" sz="quarter" idx="12"/>
          </p:nvPr>
        </p:nvSpPr>
        <p:spPr>
          <a:xfrm>
            <a:off x="8557818" y="6469339"/>
            <a:ext cx="586182" cy="365125"/>
          </a:xfrm>
        </p:spPr>
        <p:txBody>
          <a:bodyPr/>
          <a:lstStyle/>
          <a:p>
            <a:fld id="{41D7AA21-27B1-6D4E-8F2F-86EB4B977592}" type="slidenum">
              <a:rPr lang="en-US" smtClean="0"/>
              <a:t>21</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3830646442"/>
              </p:ext>
            </p:extLst>
          </p:nvPr>
        </p:nvGraphicFramePr>
        <p:xfrm>
          <a:off x="330200" y="1181100"/>
          <a:ext cx="8470900" cy="3952239"/>
        </p:xfrm>
        <a:graphic>
          <a:graphicData uri="http://schemas.openxmlformats.org/drawingml/2006/table">
            <a:tbl>
              <a:tblPr firstRow="1" bandRow="1">
                <a:tableStyleId>{5C22544A-7EE6-4342-B048-85BDC9FD1C3A}</a:tableStyleId>
              </a:tblPr>
              <a:tblGrid>
                <a:gridCol w="1757033"/>
                <a:gridCol w="6713867"/>
              </a:tblGrid>
              <a:tr h="370840">
                <a:tc gridSpan="2">
                  <a:txBody>
                    <a:bodyPr/>
                    <a:lstStyle/>
                    <a:p>
                      <a:pPr algn="ctr"/>
                      <a:r>
                        <a:rPr lang="en-US" dirty="0" smtClean="0"/>
                        <a:t>The Journal of Child Psychology and</a:t>
                      </a:r>
                      <a:r>
                        <a:rPr lang="en-US" baseline="0" dirty="0" smtClean="0"/>
                        <a:t> Psychiatry - 2009</a:t>
                      </a:r>
                      <a:endParaRPr lang="en-US" dirty="0"/>
                    </a:p>
                  </a:txBody>
                  <a:tcPr/>
                </a:tc>
                <a:tc hMerge="1">
                  <a:txBody>
                    <a:bodyPr/>
                    <a:lstStyle/>
                    <a:p>
                      <a:endParaRPr lang="en-US" dirty="0"/>
                    </a:p>
                  </a:txBody>
                  <a:tcPr/>
                </a:tc>
              </a:tr>
              <a:tr h="370840">
                <a:tc gridSpan="2">
                  <a:txBody>
                    <a:bodyPr/>
                    <a:lstStyle/>
                    <a:p>
                      <a:pPr algn="ctr"/>
                      <a:r>
                        <a:rPr lang="en-US" sz="1800" kern="1200" dirty="0" err="1" smtClean="0">
                          <a:solidFill>
                            <a:schemeClr val="dk1"/>
                          </a:solidFill>
                          <a:effectLst/>
                          <a:latin typeface="+mn-lt"/>
                          <a:ea typeface="+mn-ea"/>
                          <a:cs typeface="+mn-cs"/>
                        </a:rPr>
                        <a:t>Gevensleben</a:t>
                      </a:r>
                      <a:r>
                        <a:rPr lang="en-US" sz="1800" kern="1200" dirty="0" smtClean="0">
                          <a:solidFill>
                            <a:schemeClr val="dk1"/>
                          </a:solidFill>
                          <a:effectLst/>
                          <a:latin typeface="+mn-lt"/>
                          <a:ea typeface="+mn-ea"/>
                          <a:cs typeface="+mn-cs"/>
                        </a:rPr>
                        <a:t>, H., </a:t>
                      </a:r>
                      <a:r>
                        <a:rPr lang="en-US" sz="1800" kern="1200" dirty="0" err="1" smtClean="0">
                          <a:solidFill>
                            <a:schemeClr val="dk1"/>
                          </a:solidFill>
                          <a:effectLst/>
                          <a:latin typeface="+mn-lt"/>
                          <a:ea typeface="+mn-ea"/>
                          <a:cs typeface="+mn-cs"/>
                        </a:rPr>
                        <a:t>Holl</a:t>
                      </a:r>
                      <a:r>
                        <a:rPr lang="en-US" sz="1800" kern="1200" dirty="0" smtClean="0">
                          <a:solidFill>
                            <a:schemeClr val="dk1"/>
                          </a:solidFill>
                          <a:effectLst/>
                          <a:latin typeface="+mn-lt"/>
                          <a:ea typeface="+mn-ea"/>
                          <a:cs typeface="+mn-cs"/>
                        </a:rPr>
                        <a:t>, B., Albrecht, B., Vogel, C., </a:t>
                      </a:r>
                      <a:r>
                        <a:rPr lang="en-US" sz="1800" kern="1200" dirty="0" err="1" smtClean="0">
                          <a:solidFill>
                            <a:schemeClr val="dk1"/>
                          </a:solidFill>
                          <a:effectLst/>
                          <a:latin typeface="+mn-lt"/>
                          <a:ea typeface="+mn-ea"/>
                          <a:cs typeface="+mn-cs"/>
                        </a:rPr>
                        <a:t>Schlamp</a:t>
                      </a:r>
                      <a:r>
                        <a:rPr lang="en-US" sz="1800" kern="1200" dirty="0" smtClean="0">
                          <a:solidFill>
                            <a:schemeClr val="dk1"/>
                          </a:solidFill>
                          <a:effectLst/>
                          <a:latin typeface="+mn-lt"/>
                          <a:ea typeface="+mn-ea"/>
                          <a:cs typeface="+mn-cs"/>
                        </a:rPr>
                        <a:t>, D., et al. (2009). Is neurofeedback an efficacious treatment for ADHD?: A randomized controlled clinical trial. </a:t>
                      </a:r>
                      <a:r>
                        <a:rPr lang="en-US" sz="1800" i="1" kern="1200" dirty="0" smtClean="0">
                          <a:solidFill>
                            <a:schemeClr val="dk1"/>
                          </a:solidFill>
                          <a:effectLst/>
                          <a:latin typeface="+mn-lt"/>
                          <a:ea typeface="+mn-ea"/>
                          <a:cs typeface="+mn-cs"/>
                        </a:rPr>
                        <a:t>Journal of Child Psychology and Psychiatry</a:t>
                      </a:r>
                      <a:r>
                        <a:rPr lang="en-US" sz="1800" kern="1200" dirty="0" smtClean="0">
                          <a:solidFill>
                            <a:schemeClr val="dk1"/>
                          </a:solidFill>
                          <a:effectLst/>
                          <a:latin typeface="+mn-lt"/>
                          <a:ea typeface="+mn-ea"/>
                          <a:cs typeface="+mn-cs"/>
                        </a:rPr>
                        <a:t>, 50, 780–789</a:t>
                      </a:r>
                      <a:r>
                        <a:rPr lang="en-GB" dirty="0" smtClean="0">
                          <a:effectLst/>
                        </a:rPr>
                        <a:t> </a:t>
                      </a:r>
                      <a:endParaRPr lang="en-US" dirty="0"/>
                    </a:p>
                  </a:txBody>
                  <a:tcPr anchor="ctr"/>
                </a:tc>
                <a:tc hMerge="1">
                  <a:txBody>
                    <a:bodyPr/>
                    <a:lstStyle/>
                    <a:p>
                      <a:endParaRPr lang="en-US" dirty="0"/>
                    </a:p>
                  </a:txBody>
                  <a:tcPr/>
                </a:tc>
              </a:tr>
              <a:tr h="370840">
                <a:tc>
                  <a:txBody>
                    <a:bodyPr/>
                    <a:lstStyle/>
                    <a:p>
                      <a:pPr algn="ctr"/>
                      <a:r>
                        <a:rPr lang="en-US" dirty="0" smtClean="0"/>
                        <a:t>Sample</a:t>
                      </a:r>
                      <a:endParaRPr lang="en-US" dirty="0"/>
                    </a:p>
                  </a:txBody>
                  <a:tcPr anchor="ctr"/>
                </a:tc>
                <a:tc>
                  <a:txBody>
                    <a:bodyPr/>
                    <a:lstStyle/>
                    <a:p>
                      <a:r>
                        <a:rPr lang="en-US" dirty="0" smtClean="0"/>
                        <a:t>102</a:t>
                      </a:r>
                      <a:r>
                        <a:rPr lang="en-US" baseline="0" dirty="0" smtClean="0"/>
                        <a:t> children aged 8-12 with ADHD diagnosis.</a:t>
                      </a:r>
                      <a:endParaRPr lang="en-US" dirty="0"/>
                    </a:p>
                  </a:txBody>
                  <a:tcPr/>
                </a:tc>
              </a:tr>
              <a:tr h="370840">
                <a:tc>
                  <a:txBody>
                    <a:bodyPr/>
                    <a:lstStyle/>
                    <a:p>
                      <a:pPr algn="ctr"/>
                      <a:r>
                        <a:rPr lang="en-US" sz="1800" dirty="0" smtClean="0"/>
                        <a:t>Control</a:t>
                      </a:r>
                    </a:p>
                  </a:txBody>
                  <a:tcPr anchor="ctr"/>
                </a:tc>
                <a:tc>
                  <a:txBody>
                    <a:bodyPr/>
                    <a:lstStyle/>
                    <a:p>
                      <a:r>
                        <a:rPr lang="en-US" dirty="0" smtClean="0"/>
                        <a:t>Attention control software</a:t>
                      </a:r>
                      <a:r>
                        <a:rPr lang="en-US" baseline="0" dirty="0" smtClean="0"/>
                        <a:t> training game.</a:t>
                      </a:r>
                      <a:endParaRPr lang="en-US" dirty="0"/>
                    </a:p>
                  </a:txBody>
                  <a:tcPr/>
                </a:tc>
              </a:tr>
              <a:tr h="370840">
                <a:tc>
                  <a:txBody>
                    <a:bodyPr/>
                    <a:lstStyle/>
                    <a:p>
                      <a:pPr algn="ctr"/>
                      <a:r>
                        <a:rPr lang="en-US" dirty="0" smtClean="0"/>
                        <a:t>Outcome measurement</a:t>
                      </a:r>
                      <a:endParaRPr lang="en-US" dirty="0"/>
                    </a:p>
                  </a:txBody>
                  <a:tcPr anchor="ctr"/>
                </a:tc>
                <a:tc>
                  <a:txBody>
                    <a:bodyPr/>
                    <a:lstStyle/>
                    <a:p>
                      <a:r>
                        <a:rPr lang="en-US" dirty="0" smtClean="0"/>
                        <a:t>Pre &amp; post training assessments using parent</a:t>
                      </a:r>
                      <a:r>
                        <a:rPr lang="en-US" baseline="0" dirty="0" smtClean="0"/>
                        <a:t> &amp; teacher </a:t>
                      </a:r>
                      <a:r>
                        <a:rPr lang="en-US" baseline="0" dirty="0" err="1" smtClean="0"/>
                        <a:t>behaviour</a:t>
                      </a:r>
                      <a:r>
                        <a:rPr lang="en-US" baseline="0" dirty="0" smtClean="0"/>
                        <a:t> rating scales.</a:t>
                      </a:r>
                      <a:endParaRPr lang="en-US" dirty="0"/>
                    </a:p>
                  </a:txBody>
                  <a:tcPr/>
                </a:tc>
              </a:tr>
              <a:tr h="370840">
                <a:tc>
                  <a:txBody>
                    <a:bodyPr/>
                    <a:lstStyle/>
                    <a:p>
                      <a:pPr algn="ctr"/>
                      <a:r>
                        <a:rPr lang="en-US" dirty="0" smtClean="0"/>
                        <a:t>Results</a:t>
                      </a:r>
                      <a:endParaRPr lang="en-US" dirty="0"/>
                    </a:p>
                  </a:txBody>
                  <a:tcPr anchor="ct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Improvements</a:t>
                      </a:r>
                      <a:r>
                        <a:rPr lang="en-US" baseline="0" dirty="0" smtClean="0"/>
                        <a:t> with NF group &gt; control group.</a:t>
                      </a:r>
                    </a:p>
                  </a:txBody>
                  <a:tcPr/>
                </a:tc>
              </a:tr>
              <a:tr h="370840">
                <a:tc>
                  <a:txBody>
                    <a:bodyPr/>
                    <a:lstStyle/>
                    <a:p>
                      <a:pPr algn="ctr"/>
                      <a:r>
                        <a:rPr lang="en-US" dirty="0" smtClean="0"/>
                        <a:t>Conclusions</a:t>
                      </a:r>
                      <a:endParaRPr lang="en-US" dirty="0"/>
                    </a:p>
                  </a:txBody>
                  <a:tcPr anchor="ctr"/>
                </a:tc>
                <a:tc>
                  <a:txBody>
                    <a:bodyPr/>
                    <a:lstStyle/>
                    <a:p>
                      <a:r>
                        <a:rPr lang="en-US" dirty="0" smtClean="0"/>
                        <a:t>“Neurofeedback effects are substantial</a:t>
                      </a:r>
                      <a:r>
                        <a:rPr lang="en-US" baseline="0" dirty="0" smtClean="0"/>
                        <a:t> and of practical importance”.</a:t>
                      </a:r>
                    </a:p>
                    <a:p>
                      <a:endParaRPr lang="en-US" baseline="0" dirty="0" smtClean="0"/>
                    </a:p>
                    <a:p>
                      <a:r>
                        <a:rPr lang="en-US" sz="1800" kern="1200" dirty="0" smtClean="0">
                          <a:solidFill>
                            <a:schemeClr val="dk1"/>
                          </a:solidFill>
                          <a:effectLst/>
                          <a:latin typeface="+mn-lt"/>
                          <a:ea typeface="+mn-ea"/>
                          <a:cs typeface="+mn-cs"/>
                        </a:rPr>
                        <a:t>“indicates clinical efficacy of </a:t>
                      </a:r>
                      <a:r>
                        <a:rPr lang="en-US" sz="1800" kern="1200" dirty="0" err="1" smtClean="0">
                          <a:solidFill>
                            <a:schemeClr val="dk1"/>
                          </a:solidFill>
                          <a:effectLst/>
                          <a:latin typeface="+mn-lt"/>
                          <a:ea typeface="+mn-ea"/>
                          <a:cs typeface="+mn-cs"/>
                        </a:rPr>
                        <a:t>neuorofeedback</a:t>
                      </a:r>
                      <a:r>
                        <a:rPr lang="en-US" sz="1800" kern="1200" dirty="0" smtClean="0">
                          <a:solidFill>
                            <a:schemeClr val="dk1"/>
                          </a:solidFill>
                          <a:effectLst/>
                          <a:latin typeface="+mn-lt"/>
                          <a:ea typeface="+mn-ea"/>
                          <a:cs typeface="+mn-cs"/>
                        </a:rPr>
                        <a:t> in children with ADHD”. </a:t>
                      </a:r>
                      <a:endParaRPr lang="en-US" dirty="0"/>
                    </a:p>
                  </a:txBody>
                  <a:tcPr/>
                </a:tc>
              </a:tr>
            </a:tbl>
          </a:graphicData>
        </a:graphic>
      </p:graphicFrame>
    </p:spTree>
    <p:extLst>
      <p:ext uri="{BB962C8B-B14F-4D97-AF65-F5344CB8AC3E}">
        <p14:creationId xmlns:p14="http://schemas.microsoft.com/office/powerpoint/2010/main" val="359332805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1143000"/>
          </a:xfrm>
        </p:spPr>
        <p:txBody>
          <a:bodyPr/>
          <a:lstStyle/>
          <a:p>
            <a:r>
              <a:rPr lang="en-US" dirty="0" smtClean="0"/>
              <a:t>Recent Evidence Base for NF</a:t>
            </a:r>
            <a:endParaRPr lang="en-US" dirty="0"/>
          </a:p>
        </p:txBody>
      </p:sp>
      <p:sp>
        <p:nvSpPr>
          <p:cNvPr id="12" name="Slide Number Placeholder 3"/>
          <p:cNvSpPr>
            <a:spLocks noGrp="1"/>
          </p:cNvSpPr>
          <p:nvPr>
            <p:ph type="sldNum" sz="quarter" idx="12"/>
          </p:nvPr>
        </p:nvSpPr>
        <p:spPr>
          <a:xfrm>
            <a:off x="8557818" y="6469339"/>
            <a:ext cx="586182" cy="365125"/>
          </a:xfrm>
        </p:spPr>
        <p:txBody>
          <a:bodyPr/>
          <a:lstStyle/>
          <a:p>
            <a:fld id="{41D7AA21-27B1-6D4E-8F2F-86EB4B977592}" type="slidenum">
              <a:rPr lang="en-US" smtClean="0"/>
              <a:t>22</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59151426"/>
              </p:ext>
            </p:extLst>
          </p:nvPr>
        </p:nvGraphicFramePr>
        <p:xfrm>
          <a:off x="330200" y="1168400"/>
          <a:ext cx="8470900" cy="5044439"/>
        </p:xfrm>
        <a:graphic>
          <a:graphicData uri="http://schemas.openxmlformats.org/drawingml/2006/table">
            <a:tbl>
              <a:tblPr firstRow="1" bandRow="1">
                <a:tableStyleId>{5C22544A-7EE6-4342-B048-85BDC9FD1C3A}</a:tableStyleId>
              </a:tblPr>
              <a:tblGrid>
                <a:gridCol w="1757033"/>
                <a:gridCol w="6713867"/>
              </a:tblGrid>
              <a:tr h="370840">
                <a:tc gridSpan="2">
                  <a:txBody>
                    <a:bodyPr/>
                    <a:lstStyle/>
                    <a:p>
                      <a:pPr algn="ctr"/>
                      <a:r>
                        <a:rPr lang="en-US" dirty="0" smtClean="0"/>
                        <a:t>Neuroscience Letters - 2006</a:t>
                      </a:r>
                      <a:endParaRPr lang="en-US" dirty="0"/>
                    </a:p>
                  </a:txBody>
                  <a:tcPr/>
                </a:tc>
                <a:tc hMerge="1">
                  <a:txBody>
                    <a:bodyPr/>
                    <a:lstStyle/>
                    <a:p>
                      <a:endParaRPr lang="en-US" dirty="0"/>
                    </a:p>
                  </a:txBody>
                  <a:tcPr/>
                </a:tc>
              </a:tr>
              <a:tr h="370840">
                <a:tc gridSpan="2">
                  <a:txBody>
                    <a:bodyPr/>
                    <a:lstStyle/>
                    <a:p>
                      <a:pPr algn="ctr"/>
                      <a:r>
                        <a:rPr lang="en-US" sz="1800" kern="1200" dirty="0" smtClean="0">
                          <a:solidFill>
                            <a:schemeClr val="dk1"/>
                          </a:solidFill>
                          <a:effectLst/>
                          <a:latin typeface="+mn-lt"/>
                          <a:ea typeface="+mn-ea"/>
                          <a:cs typeface="+mn-cs"/>
                        </a:rPr>
                        <a:t>Levesque, J., Beauregard, M., &amp; </a:t>
                      </a:r>
                      <a:r>
                        <a:rPr lang="en-US" sz="1800" kern="1200" dirty="0" err="1" smtClean="0">
                          <a:solidFill>
                            <a:schemeClr val="dk1"/>
                          </a:solidFill>
                          <a:effectLst/>
                          <a:latin typeface="+mn-lt"/>
                          <a:ea typeface="+mn-ea"/>
                          <a:cs typeface="+mn-cs"/>
                        </a:rPr>
                        <a:t>Mensour</a:t>
                      </a:r>
                      <a:r>
                        <a:rPr lang="en-US" sz="1800" kern="1200" dirty="0" smtClean="0">
                          <a:solidFill>
                            <a:schemeClr val="dk1"/>
                          </a:solidFill>
                          <a:effectLst/>
                          <a:latin typeface="+mn-lt"/>
                          <a:ea typeface="+mn-ea"/>
                          <a:cs typeface="+mn-cs"/>
                        </a:rPr>
                        <a:t>, B. (2006). Effect of neurofeedback training on the neural substrates of selective attention in children with attention deficit/hyperactivity disorder: A functional magnetic resonance imaging study. </a:t>
                      </a:r>
                      <a:r>
                        <a:rPr lang="en-US" sz="1800" i="1" kern="1200" dirty="0" smtClean="0">
                          <a:solidFill>
                            <a:schemeClr val="dk1"/>
                          </a:solidFill>
                          <a:effectLst/>
                          <a:latin typeface="+mn-lt"/>
                          <a:ea typeface="+mn-ea"/>
                          <a:cs typeface="+mn-cs"/>
                        </a:rPr>
                        <a:t>Neuroscience Letters</a:t>
                      </a:r>
                      <a:r>
                        <a:rPr lang="en-US" sz="1800" kern="1200" dirty="0" smtClean="0">
                          <a:solidFill>
                            <a:schemeClr val="dk1"/>
                          </a:solidFill>
                          <a:effectLst/>
                          <a:latin typeface="+mn-lt"/>
                          <a:ea typeface="+mn-ea"/>
                          <a:cs typeface="+mn-cs"/>
                        </a:rPr>
                        <a:t>, 394, 216–221.</a:t>
                      </a:r>
                      <a:r>
                        <a:rPr lang="en-GB" dirty="0" smtClean="0">
                          <a:effectLst/>
                        </a:rPr>
                        <a:t> </a:t>
                      </a:r>
                      <a:endParaRPr lang="en-US" dirty="0"/>
                    </a:p>
                  </a:txBody>
                  <a:tcPr anchor="ctr"/>
                </a:tc>
                <a:tc hMerge="1">
                  <a:txBody>
                    <a:bodyPr/>
                    <a:lstStyle/>
                    <a:p>
                      <a:endParaRPr lang="en-US" dirty="0"/>
                    </a:p>
                  </a:txBody>
                  <a:tcPr/>
                </a:tc>
              </a:tr>
              <a:tr h="370840">
                <a:tc>
                  <a:txBody>
                    <a:bodyPr/>
                    <a:lstStyle/>
                    <a:p>
                      <a:pPr algn="ctr"/>
                      <a:r>
                        <a:rPr lang="en-US" dirty="0" smtClean="0"/>
                        <a:t>Sample</a:t>
                      </a:r>
                      <a:endParaRPr lang="en-US" dirty="0"/>
                    </a:p>
                  </a:txBody>
                  <a:tcPr anchor="ctr"/>
                </a:tc>
                <a:tc>
                  <a:txBody>
                    <a:bodyPr/>
                    <a:lstStyle/>
                    <a:p>
                      <a:r>
                        <a:rPr lang="en-US" dirty="0" smtClean="0"/>
                        <a:t>20 </a:t>
                      </a:r>
                      <a:r>
                        <a:rPr lang="en-US" baseline="0" dirty="0" smtClean="0"/>
                        <a:t>children with ADHD diagnosis.</a:t>
                      </a:r>
                      <a:endParaRPr lang="en-US" dirty="0"/>
                    </a:p>
                  </a:txBody>
                  <a:tcPr/>
                </a:tc>
              </a:tr>
              <a:tr h="370840">
                <a:tc>
                  <a:txBody>
                    <a:bodyPr/>
                    <a:lstStyle/>
                    <a:p>
                      <a:pPr algn="ctr"/>
                      <a:r>
                        <a:rPr lang="en-US" sz="1800" dirty="0" smtClean="0"/>
                        <a:t>Control</a:t>
                      </a:r>
                    </a:p>
                  </a:txBody>
                  <a:tcPr anchor="ctr"/>
                </a:tc>
                <a:tc>
                  <a:txBody>
                    <a:bodyPr/>
                    <a:lstStyle/>
                    <a:p>
                      <a:r>
                        <a:rPr lang="en-US" dirty="0" smtClean="0"/>
                        <a:t>Control group had no NF training.</a:t>
                      </a:r>
                      <a:endParaRPr lang="en-US" dirty="0"/>
                    </a:p>
                  </a:txBody>
                  <a:tcPr/>
                </a:tc>
              </a:tr>
              <a:tr h="370840">
                <a:tc>
                  <a:txBody>
                    <a:bodyPr/>
                    <a:lstStyle/>
                    <a:p>
                      <a:pPr algn="ctr"/>
                      <a:r>
                        <a:rPr lang="en-US" dirty="0" smtClean="0"/>
                        <a:t>Outcome measurement</a:t>
                      </a:r>
                      <a:endParaRPr lang="en-US" dirty="0"/>
                    </a:p>
                  </a:txBody>
                  <a:tcPr anchor="ctr"/>
                </a:tc>
                <a:tc>
                  <a:txBody>
                    <a:bodyPr/>
                    <a:lstStyle/>
                    <a:p>
                      <a:r>
                        <a:rPr lang="en-US" dirty="0" smtClean="0"/>
                        <a:t>Pre &amp; post training assessments of Counting</a:t>
                      </a:r>
                      <a:r>
                        <a:rPr lang="en-US" baseline="0" dirty="0" smtClean="0"/>
                        <a:t> </a:t>
                      </a:r>
                      <a:r>
                        <a:rPr lang="en-US" baseline="0" dirty="0" err="1" smtClean="0"/>
                        <a:t>Stroop</a:t>
                      </a:r>
                      <a:r>
                        <a:rPr lang="en-US" baseline="0" dirty="0" smtClean="0"/>
                        <a:t> test whilst brain activity was monitored using Functional MRI scan.</a:t>
                      </a:r>
                      <a:endParaRPr lang="en-US" dirty="0"/>
                    </a:p>
                  </a:txBody>
                  <a:tcPr/>
                </a:tc>
              </a:tr>
              <a:tr h="370840">
                <a:tc>
                  <a:txBody>
                    <a:bodyPr/>
                    <a:lstStyle/>
                    <a:p>
                      <a:pPr algn="ctr"/>
                      <a:r>
                        <a:rPr lang="en-US" dirty="0" smtClean="0"/>
                        <a:t>Results</a:t>
                      </a:r>
                      <a:endParaRPr lang="en-US" dirty="0"/>
                    </a:p>
                  </a:txBody>
                  <a:tcPr anchor="ctr"/>
                </a:tc>
                <a:tc>
                  <a:txBody>
                    <a:bodyPr/>
                    <a:lstStyle/>
                    <a:p>
                      <a:r>
                        <a:rPr lang="en-US" dirty="0" smtClean="0"/>
                        <a:t>Before training both groups showed abnormal brain function during</a:t>
                      </a:r>
                      <a:r>
                        <a:rPr lang="en-US" baseline="0" dirty="0" smtClean="0"/>
                        <a:t> test - no activity in </a:t>
                      </a:r>
                      <a:r>
                        <a:rPr lang="en-US" sz="1800" kern="1200" dirty="0" smtClean="0">
                          <a:solidFill>
                            <a:schemeClr val="dk1"/>
                          </a:solidFill>
                          <a:effectLst/>
                          <a:latin typeface="+mn-lt"/>
                          <a:ea typeface="+mn-ea"/>
                          <a:cs typeface="+mn-cs"/>
                        </a:rPr>
                        <a:t>anterior cingulate cortex</a:t>
                      </a:r>
                      <a:r>
                        <a:rPr lang="en-GB" sz="1800" kern="1200" baseline="0" dirty="0" smtClean="0">
                          <a:solidFill>
                            <a:schemeClr val="dk1"/>
                          </a:solidFill>
                          <a:effectLst/>
                          <a:latin typeface="+mn-lt"/>
                          <a:ea typeface="+mn-ea"/>
                          <a:cs typeface="+mn-cs"/>
                        </a:rPr>
                        <a:t> (ACC).</a:t>
                      </a:r>
                      <a:endParaRPr lang="en-GB" sz="1800" kern="1200" dirty="0" smtClean="0">
                        <a:solidFill>
                          <a:schemeClr val="dk1"/>
                        </a:solidFill>
                        <a:effectLst/>
                        <a:latin typeface="+mn-lt"/>
                        <a:ea typeface="+mn-ea"/>
                        <a:cs typeface="+mn-cs"/>
                      </a:endParaRPr>
                    </a:p>
                    <a:p>
                      <a:r>
                        <a:rPr lang="en-GB" sz="1800" kern="1200" dirty="0" smtClean="0">
                          <a:solidFill>
                            <a:schemeClr val="dk1"/>
                          </a:solidFill>
                          <a:effectLst/>
                          <a:latin typeface="+mn-lt"/>
                          <a:ea typeface="+mn-ea"/>
                          <a:cs typeface="+mn-cs"/>
                        </a:rPr>
                        <a:t>After training</a:t>
                      </a:r>
                      <a:r>
                        <a:rPr lang="en-GB" sz="1800" kern="1200" baseline="0" dirty="0" smtClean="0">
                          <a:solidFill>
                            <a:schemeClr val="dk1"/>
                          </a:solidFill>
                          <a:effectLst/>
                          <a:latin typeface="+mn-lt"/>
                          <a:ea typeface="+mn-ea"/>
                          <a:cs typeface="+mn-cs"/>
                        </a:rPr>
                        <a:t> NF group showed significantly greater test score &amp; significant activity in ACC.</a:t>
                      </a:r>
                    </a:p>
                  </a:txBody>
                  <a:tcPr/>
                </a:tc>
              </a:tr>
              <a:tr h="370840">
                <a:tc>
                  <a:txBody>
                    <a:bodyPr/>
                    <a:lstStyle/>
                    <a:p>
                      <a:pPr algn="ctr"/>
                      <a:r>
                        <a:rPr lang="en-US" dirty="0" smtClean="0"/>
                        <a:t>Conclusions</a:t>
                      </a:r>
                      <a:endParaRPr lang="en-US" dirty="0"/>
                    </a:p>
                  </a:txBody>
                  <a:tcPr anchor="ctr"/>
                </a:tc>
                <a:tc>
                  <a:txBody>
                    <a:bodyPr/>
                    <a:lstStyle/>
                    <a:p>
                      <a:r>
                        <a:rPr lang="en-US" sz="1800" kern="1200" dirty="0" smtClean="0">
                          <a:solidFill>
                            <a:schemeClr val="dk1"/>
                          </a:solidFill>
                          <a:effectLst/>
                          <a:latin typeface="+mn-lt"/>
                          <a:ea typeface="+mn-ea"/>
                          <a:cs typeface="+mn-cs"/>
                        </a:rPr>
                        <a:t>Results “suggest that in ADHD children, neurofeedback therapy has the capacity to normalize the functioning of the ACC, the key neural substrate of selective attention”.</a:t>
                      </a:r>
                      <a:r>
                        <a:rPr lang="en-GB" dirty="0" smtClean="0">
                          <a:effectLst/>
                        </a:rPr>
                        <a:t> </a:t>
                      </a:r>
                      <a:endParaRPr lang="en-GB" sz="1800" kern="1200" baseline="0" dirty="0" smtClean="0">
                        <a:solidFill>
                          <a:schemeClr val="dk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val="3664549789"/>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1143000"/>
          </a:xfrm>
        </p:spPr>
        <p:txBody>
          <a:bodyPr/>
          <a:lstStyle/>
          <a:p>
            <a:r>
              <a:rPr lang="en-US" dirty="0" smtClean="0"/>
              <a:t>Recent Evidence Base for NF</a:t>
            </a:r>
            <a:endParaRPr lang="en-US" dirty="0"/>
          </a:p>
        </p:txBody>
      </p:sp>
      <p:sp>
        <p:nvSpPr>
          <p:cNvPr id="12" name="Slide Number Placeholder 3"/>
          <p:cNvSpPr>
            <a:spLocks noGrp="1"/>
          </p:cNvSpPr>
          <p:nvPr>
            <p:ph type="sldNum" sz="quarter" idx="12"/>
          </p:nvPr>
        </p:nvSpPr>
        <p:spPr>
          <a:xfrm>
            <a:off x="8557818" y="6469339"/>
            <a:ext cx="586182" cy="365125"/>
          </a:xfrm>
        </p:spPr>
        <p:txBody>
          <a:bodyPr/>
          <a:lstStyle/>
          <a:p>
            <a:fld id="{41D7AA21-27B1-6D4E-8F2F-86EB4B977592}" type="slidenum">
              <a:rPr lang="en-US" smtClean="0"/>
              <a:t>23</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541959862"/>
              </p:ext>
            </p:extLst>
          </p:nvPr>
        </p:nvGraphicFramePr>
        <p:xfrm>
          <a:off x="330200" y="1168400"/>
          <a:ext cx="8470900" cy="5044439"/>
        </p:xfrm>
        <a:graphic>
          <a:graphicData uri="http://schemas.openxmlformats.org/drawingml/2006/table">
            <a:tbl>
              <a:tblPr firstRow="1" bandRow="1">
                <a:tableStyleId>{5C22544A-7EE6-4342-B048-85BDC9FD1C3A}</a:tableStyleId>
              </a:tblPr>
              <a:tblGrid>
                <a:gridCol w="1757033"/>
                <a:gridCol w="6713867"/>
              </a:tblGrid>
              <a:tr h="370840">
                <a:tc gridSpan="2">
                  <a:txBody>
                    <a:bodyPr/>
                    <a:lstStyle/>
                    <a:p>
                      <a:pPr algn="ctr"/>
                      <a:r>
                        <a:rPr lang="en-US" sz="1800" b="1" kern="1200" dirty="0" smtClean="0">
                          <a:solidFill>
                            <a:schemeClr val="lt1"/>
                          </a:solidFill>
                          <a:effectLst/>
                          <a:latin typeface="+mn-lt"/>
                          <a:ea typeface="+mn-ea"/>
                          <a:cs typeface="+mn-cs"/>
                        </a:rPr>
                        <a:t>Applied Psychophysiology and Biofeedback</a:t>
                      </a:r>
                      <a:r>
                        <a:rPr lang="en-GB" dirty="0" smtClean="0">
                          <a:effectLst/>
                        </a:rPr>
                        <a:t> - 2006</a:t>
                      </a:r>
                      <a:endParaRPr lang="en-US" dirty="0"/>
                    </a:p>
                  </a:txBody>
                  <a:tcPr/>
                </a:tc>
                <a:tc hMerge="1">
                  <a:txBody>
                    <a:bodyPr/>
                    <a:lstStyle/>
                    <a:p>
                      <a:endParaRPr lang="en-US" dirty="0"/>
                    </a:p>
                  </a:txBody>
                  <a:tcPr/>
                </a:tc>
              </a:tr>
              <a:tr h="370840">
                <a:tc gridSpan="2">
                  <a:txBody>
                    <a:bodyPr/>
                    <a:lstStyle/>
                    <a:p>
                      <a:pPr algn="ctr"/>
                      <a:r>
                        <a:rPr lang="en-US" sz="1800" kern="1200" dirty="0" smtClean="0">
                          <a:solidFill>
                            <a:schemeClr val="dk1"/>
                          </a:solidFill>
                          <a:effectLst/>
                          <a:latin typeface="+mn-lt"/>
                          <a:ea typeface="+mn-ea"/>
                          <a:cs typeface="+mn-cs"/>
                        </a:rPr>
                        <a:t>Beauregard, M., &amp; Levesque, J. (2006). Functional magnetic resonance imaging investigation of the effects of neurofeedback training on neural bases of selective attention and response inhibition in children with attention-deficit/hyperactivity disorder. </a:t>
                      </a:r>
                      <a:r>
                        <a:rPr lang="en-US" sz="1800" i="1" kern="1200" dirty="0" smtClean="0">
                          <a:solidFill>
                            <a:schemeClr val="dk1"/>
                          </a:solidFill>
                          <a:effectLst/>
                          <a:latin typeface="+mn-lt"/>
                          <a:ea typeface="+mn-ea"/>
                          <a:cs typeface="+mn-cs"/>
                        </a:rPr>
                        <a:t>Applied Psychophysiology and Biofeedback</a:t>
                      </a:r>
                      <a:r>
                        <a:rPr lang="en-US" sz="1800" kern="1200" dirty="0" smtClean="0">
                          <a:solidFill>
                            <a:schemeClr val="dk1"/>
                          </a:solidFill>
                          <a:effectLst/>
                          <a:latin typeface="+mn-lt"/>
                          <a:ea typeface="+mn-ea"/>
                          <a:cs typeface="+mn-cs"/>
                        </a:rPr>
                        <a:t>, 31, 3–20</a:t>
                      </a:r>
                      <a:endParaRPr lang="en-US" dirty="0"/>
                    </a:p>
                  </a:txBody>
                  <a:tcPr anchor="ctr"/>
                </a:tc>
                <a:tc hMerge="1">
                  <a:txBody>
                    <a:bodyPr/>
                    <a:lstStyle/>
                    <a:p>
                      <a:endParaRPr lang="en-US" dirty="0"/>
                    </a:p>
                  </a:txBody>
                  <a:tcPr/>
                </a:tc>
              </a:tr>
              <a:tr h="370840">
                <a:tc>
                  <a:txBody>
                    <a:bodyPr/>
                    <a:lstStyle/>
                    <a:p>
                      <a:pPr algn="ctr"/>
                      <a:r>
                        <a:rPr lang="en-US" dirty="0" smtClean="0"/>
                        <a:t>Sample</a:t>
                      </a:r>
                      <a:endParaRPr lang="en-US" dirty="0"/>
                    </a:p>
                  </a:txBody>
                  <a:tcPr anchor="ctr"/>
                </a:tc>
                <a:tc>
                  <a:txBody>
                    <a:bodyPr/>
                    <a:lstStyle/>
                    <a:p>
                      <a:r>
                        <a:rPr lang="en-US" dirty="0" smtClean="0"/>
                        <a:t>20 </a:t>
                      </a:r>
                      <a:r>
                        <a:rPr lang="en-US" baseline="0" dirty="0" smtClean="0"/>
                        <a:t>children with ADHD diagnosis.</a:t>
                      </a:r>
                      <a:endParaRPr lang="en-US" dirty="0"/>
                    </a:p>
                  </a:txBody>
                  <a:tcPr/>
                </a:tc>
              </a:tr>
              <a:tr h="370840">
                <a:tc>
                  <a:txBody>
                    <a:bodyPr/>
                    <a:lstStyle/>
                    <a:p>
                      <a:pPr algn="ctr"/>
                      <a:r>
                        <a:rPr lang="en-US" sz="1800" dirty="0" smtClean="0"/>
                        <a:t>Control</a:t>
                      </a:r>
                    </a:p>
                  </a:txBody>
                  <a:tcPr anchor="ctr"/>
                </a:tc>
                <a:tc>
                  <a:txBody>
                    <a:bodyPr/>
                    <a:lstStyle/>
                    <a:p>
                      <a:r>
                        <a:rPr lang="en-US" dirty="0" smtClean="0"/>
                        <a:t>Control group had no NF training.</a:t>
                      </a:r>
                      <a:endParaRPr lang="en-US" dirty="0"/>
                    </a:p>
                  </a:txBody>
                  <a:tcPr/>
                </a:tc>
              </a:tr>
              <a:tr h="370840">
                <a:tc>
                  <a:txBody>
                    <a:bodyPr/>
                    <a:lstStyle/>
                    <a:p>
                      <a:pPr algn="ctr"/>
                      <a:r>
                        <a:rPr lang="en-US" dirty="0" smtClean="0"/>
                        <a:t>Outcome measurement</a:t>
                      </a:r>
                      <a:endParaRPr lang="en-US" dirty="0"/>
                    </a:p>
                  </a:txBody>
                  <a:tcPr anchor="ctr"/>
                </a:tc>
                <a:tc>
                  <a:txBody>
                    <a:bodyPr/>
                    <a:lstStyle/>
                    <a:p>
                      <a:r>
                        <a:rPr lang="en-US" dirty="0" smtClean="0"/>
                        <a:t>Pre &amp; post training assessments of reaction and impulsivity </a:t>
                      </a:r>
                      <a:r>
                        <a:rPr lang="en-US" baseline="0" dirty="0" smtClean="0"/>
                        <a:t>test whilst brain activity was monitored using Functional MRI scan.</a:t>
                      </a:r>
                      <a:endParaRPr lang="en-US" dirty="0"/>
                    </a:p>
                  </a:txBody>
                  <a:tcPr/>
                </a:tc>
              </a:tr>
              <a:tr h="370840">
                <a:tc>
                  <a:txBody>
                    <a:bodyPr/>
                    <a:lstStyle/>
                    <a:p>
                      <a:pPr algn="ctr"/>
                      <a:r>
                        <a:rPr lang="en-US" dirty="0" smtClean="0"/>
                        <a:t>Results</a:t>
                      </a:r>
                      <a:endParaRPr lang="en-US" dirty="0"/>
                    </a:p>
                  </a:txBody>
                  <a:tcPr anchor="ctr"/>
                </a:tc>
                <a:tc>
                  <a:txBody>
                    <a:bodyPr/>
                    <a:lstStyle/>
                    <a:p>
                      <a:r>
                        <a:rPr lang="en-US" dirty="0" smtClean="0"/>
                        <a:t>Before training neither group showed activity in areas of brain associated with response inhibition.</a:t>
                      </a:r>
                    </a:p>
                    <a:p>
                      <a:r>
                        <a:rPr lang="en-GB" sz="1800" kern="1200" dirty="0" smtClean="0">
                          <a:solidFill>
                            <a:schemeClr val="dk1"/>
                          </a:solidFill>
                          <a:effectLst/>
                          <a:latin typeface="+mn-lt"/>
                          <a:ea typeface="+mn-ea"/>
                          <a:cs typeface="+mn-cs"/>
                        </a:rPr>
                        <a:t>After training</a:t>
                      </a:r>
                      <a:r>
                        <a:rPr lang="en-GB" sz="1800" kern="1200" baseline="0" dirty="0" smtClean="0">
                          <a:solidFill>
                            <a:schemeClr val="dk1"/>
                          </a:solidFill>
                          <a:effectLst/>
                          <a:latin typeface="+mn-lt"/>
                          <a:ea typeface="+mn-ea"/>
                          <a:cs typeface="+mn-cs"/>
                        </a:rPr>
                        <a:t> NF group showed significant test result improvements and fMRI showed significant activity in areas of the brain monitored.</a:t>
                      </a:r>
                    </a:p>
                  </a:txBody>
                  <a:tcPr/>
                </a:tc>
              </a:tr>
              <a:tr h="370840">
                <a:tc>
                  <a:txBody>
                    <a:bodyPr/>
                    <a:lstStyle/>
                    <a:p>
                      <a:pPr algn="ctr"/>
                      <a:r>
                        <a:rPr lang="en-US" dirty="0" smtClean="0"/>
                        <a:t>Conclusions</a:t>
                      </a:r>
                      <a:endParaRPr lang="en-US" dirty="0"/>
                    </a:p>
                  </a:txBody>
                  <a:tcPr anchor="ctr"/>
                </a:tc>
                <a:tc>
                  <a:txBody>
                    <a:bodyPr/>
                    <a:lstStyle/>
                    <a:p>
                      <a:r>
                        <a:rPr lang="en-US" sz="1800" kern="1200" dirty="0" smtClean="0">
                          <a:solidFill>
                            <a:schemeClr val="dk1"/>
                          </a:solidFill>
                          <a:effectLst/>
                          <a:latin typeface="+mn-lt"/>
                          <a:ea typeface="+mn-ea"/>
                          <a:cs typeface="+mn-cs"/>
                        </a:rPr>
                        <a:t>Results “suggest that neurofeedback therapy has the capacity to functionally normalize the brain systems mediating selective attention and response inhibition in ADHD children”.</a:t>
                      </a:r>
                      <a:r>
                        <a:rPr lang="en-GB" dirty="0" smtClean="0">
                          <a:effectLst/>
                        </a:rPr>
                        <a:t> </a:t>
                      </a:r>
                      <a:endParaRPr lang="en-GB" sz="1800" kern="1200" baseline="0" dirty="0" smtClean="0">
                        <a:solidFill>
                          <a:schemeClr val="dk1"/>
                        </a:solidFill>
                        <a:effectLst/>
                        <a:latin typeface="+mn-lt"/>
                        <a:ea typeface="+mn-ea"/>
                        <a:cs typeface="+mn-cs"/>
                      </a:endParaRPr>
                    </a:p>
                  </a:txBody>
                  <a:tcPr/>
                </a:tc>
              </a:tr>
            </a:tbl>
          </a:graphicData>
        </a:graphic>
      </p:graphicFrame>
    </p:spTree>
    <p:extLst>
      <p:ext uri="{BB962C8B-B14F-4D97-AF65-F5344CB8AC3E}">
        <p14:creationId xmlns:p14="http://schemas.microsoft.com/office/powerpoint/2010/main" val="369258234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1143000"/>
          </a:xfrm>
        </p:spPr>
        <p:txBody>
          <a:bodyPr/>
          <a:lstStyle/>
          <a:p>
            <a:r>
              <a:rPr lang="en-US" dirty="0" smtClean="0"/>
              <a:t>Recent Evidence Base for NF</a:t>
            </a:r>
            <a:endParaRPr lang="en-US" dirty="0"/>
          </a:p>
        </p:txBody>
      </p:sp>
      <p:sp>
        <p:nvSpPr>
          <p:cNvPr id="12" name="Slide Number Placeholder 3"/>
          <p:cNvSpPr>
            <a:spLocks noGrp="1"/>
          </p:cNvSpPr>
          <p:nvPr>
            <p:ph type="sldNum" sz="quarter" idx="12"/>
          </p:nvPr>
        </p:nvSpPr>
        <p:spPr>
          <a:xfrm>
            <a:off x="8557818" y="6469339"/>
            <a:ext cx="586182" cy="365125"/>
          </a:xfrm>
        </p:spPr>
        <p:txBody>
          <a:bodyPr/>
          <a:lstStyle/>
          <a:p>
            <a:fld id="{41D7AA21-27B1-6D4E-8F2F-86EB4B977592}" type="slidenum">
              <a:rPr lang="en-US" smtClean="0"/>
              <a:t>24</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668790172"/>
              </p:ext>
            </p:extLst>
          </p:nvPr>
        </p:nvGraphicFramePr>
        <p:xfrm>
          <a:off x="330200" y="1168400"/>
          <a:ext cx="8470900" cy="4673599"/>
        </p:xfrm>
        <a:graphic>
          <a:graphicData uri="http://schemas.openxmlformats.org/drawingml/2006/table">
            <a:tbl>
              <a:tblPr firstRow="1" bandRow="1">
                <a:tableStyleId>{5C22544A-7EE6-4342-B048-85BDC9FD1C3A}</a:tableStyleId>
              </a:tblPr>
              <a:tblGrid>
                <a:gridCol w="1757033"/>
                <a:gridCol w="6713867"/>
              </a:tblGrid>
              <a:tr h="370840">
                <a:tc gridSpan="2">
                  <a:txBody>
                    <a:bodyPr/>
                    <a:lstStyle/>
                    <a:p>
                      <a:pPr algn="ctr"/>
                      <a:r>
                        <a:rPr lang="en-US" sz="1800" b="1" kern="1200" dirty="0" smtClean="0">
                          <a:solidFill>
                            <a:schemeClr val="lt1"/>
                          </a:solidFill>
                          <a:effectLst/>
                          <a:latin typeface="+mn-lt"/>
                          <a:ea typeface="+mn-ea"/>
                          <a:cs typeface="+mn-cs"/>
                        </a:rPr>
                        <a:t>Clinical EEG and Neuroscience</a:t>
                      </a:r>
                      <a:r>
                        <a:rPr lang="en-GB" dirty="0" smtClean="0">
                          <a:effectLst/>
                        </a:rPr>
                        <a:t> - 2009</a:t>
                      </a:r>
                      <a:endParaRPr lang="en-US" dirty="0"/>
                    </a:p>
                  </a:txBody>
                  <a:tcPr/>
                </a:tc>
                <a:tc hMerge="1">
                  <a:txBody>
                    <a:bodyPr/>
                    <a:lstStyle/>
                    <a:p>
                      <a:endParaRPr lang="en-US" dirty="0"/>
                    </a:p>
                  </a:txBody>
                  <a:tcPr/>
                </a:tc>
              </a:tr>
              <a:tr h="370840">
                <a:tc gridSpan="2">
                  <a:txBody>
                    <a:bodyPr/>
                    <a:lstStyle/>
                    <a:p>
                      <a:pPr algn="ctr"/>
                      <a:r>
                        <a:rPr lang="en-GB" sz="1800" kern="1200" dirty="0" err="1" smtClean="0">
                          <a:solidFill>
                            <a:schemeClr val="dk1"/>
                          </a:solidFill>
                          <a:effectLst/>
                          <a:latin typeface="+mn-lt"/>
                          <a:ea typeface="+mn-ea"/>
                          <a:cs typeface="+mn-cs"/>
                        </a:rPr>
                        <a:t>Arns</a:t>
                      </a:r>
                      <a:r>
                        <a:rPr lang="en-GB" sz="1800" kern="1200" dirty="0" smtClean="0">
                          <a:solidFill>
                            <a:schemeClr val="dk1"/>
                          </a:solidFill>
                          <a:effectLst/>
                          <a:latin typeface="+mn-lt"/>
                          <a:ea typeface="+mn-ea"/>
                          <a:cs typeface="+mn-cs"/>
                        </a:rPr>
                        <a:t>, M., de </a:t>
                      </a:r>
                      <a:r>
                        <a:rPr lang="en-GB" sz="1800" kern="1200" dirty="0" err="1" smtClean="0">
                          <a:solidFill>
                            <a:schemeClr val="dk1"/>
                          </a:solidFill>
                          <a:effectLst/>
                          <a:latin typeface="+mn-lt"/>
                          <a:ea typeface="+mn-ea"/>
                          <a:cs typeface="+mn-cs"/>
                        </a:rPr>
                        <a:t>Ridder</a:t>
                      </a:r>
                      <a:r>
                        <a:rPr lang="en-GB" sz="1800" kern="1200" dirty="0" smtClean="0">
                          <a:solidFill>
                            <a:schemeClr val="dk1"/>
                          </a:solidFill>
                          <a:effectLst/>
                          <a:latin typeface="+mn-lt"/>
                          <a:ea typeface="+mn-ea"/>
                          <a:cs typeface="+mn-cs"/>
                        </a:rPr>
                        <a:t>, S., </a:t>
                      </a:r>
                      <a:r>
                        <a:rPr lang="en-GB" sz="1800" kern="1200" dirty="0" err="1" smtClean="0">
                          <a:solidFill>
                            <a:schemeClr val="dk1"/>
                          </a:solidFill>
                          <a:effectLst/>
                          <a:latin typeface="+mn-lt"/>
                          <a:ea typeface="+mn-ea"/>
                          <a:cs typeface="+mn-cs"/>
                        </a:rPr>
                        <a:t>Strehl</a:t>
                      </a:r>
                      <a:r>
                        <a:rPr lang="en-GB" sz="1800" kern="1200" dirty="0" smtClean="0">
                          <a:solidFill>
                            <a:schemeClr val="dk1"/>
                          </a:solidFill>
                          <a:effectLst/>
                          <a:latin typeface="+mn-lt"/>
                          <a:ea typeface="+mn-ea"/>
                          <a:cs typeface="+mn-cs"/>
                        </a:rPr>
                        <a:t>, U., </a:t>
                      </a:r>
                      <a:r>
                        <a:rPr lang="en-GB" sz="1800" kern="1200" dirty="0" err="1" smtClean="0">
                          <a:solidFill>
                            <a:schemeClr val="dk1"/>
                          </a:solidFill>
                          <a:effectLst/>
                          <a:latin typeface="+mn-lt"/>
                          <a:ea typeface="+mn-ea"/>
                          <a:cs typeface="+mn-cs"/>
                        </a:rPr>
                        <a:t>Breteler</a:t>
                      </a:r>
                      <a:r>
                        <a:rPr lang="en-GB" sz="1800" kern="1200" dirty="0" smtClean="0">
                          <a:solidFill>
                            <a:schemeClr val="dk1"/>
                          </a:solidFill>
                          <a:effectLst/>
                          <a:latin typeface="+mn-lt"/>
                          <a:ea typeface="+mn-ea"/>
                          <a:cs typeface="+mn-cs"/>
                        </a:rPr>
                        <a:t>, M., &amp; </a:t>
                      </a:r>
                      <a:r>
                        <a:rPr lang="en-GB" sz="1800" kern="1200" dirty="0" err="1" smtClean="0">
                          <a:solidFill>
                            <a:schemeClr val="dk1"/>
                          </a:solidFill>
                          <a:effectLst/>
                          <a:latin typeface="+mn-lt"/>
                          <a:ea typeface="+mn-ea"/>
                          <a:cs typeface="+mn-cs"/>
                        </a:rPr>
                        <a:t>Coenen</a:t>
                      </a:r>
                      <a:r>
                        <a:rPr lang="en-GB" sz="1800" kern="1200" dirty="0" smtClean="0">
                          <a:solidFill>
                            <a:schemeClr val="dk1"/>
                          </a:solidFill>
                          <a:effectLst/>
                          <a:latin typeface="+mn-lt"/>
                          <a:ea typeface="+mn-ea"/>
                          <a:cs typeface="+mn-cs"/>
                        </a:rPr>
                        <a:t>, A. (2009). Efficacy of neurofeedback treatment in ADHD: the effects on inattention, impulsivity and hyperactivity: a meta-analysis. </a:t>
                      </a:r>
                      <a:r>
                        <a:rPr lang="en-GB" sz="1800" i="1" kern="1200" dirty="0" smtClean="0">
                          <a:solidFill>
                            <a:schemeClr val="dk1"/>
                          </a:solidFill>
                          <a:effectLst/>
                          <a:latin typeface="+mn-lt"/>
                          <a:ea typeface="+mn-ea"/>
                          <a:cs typeface="+mn-cs"/>
                        </a:rPr>
                        <a:t>Clinical EEG and neuroscience</a:t>
                      </a:r>
                      <a:r>
                        <a:rPr lang="en-GB" sz="1800" kern="1200" dirty="0" smtClean="0">
                          <a:solidFill>
                            <a:schemeClr val="dk1"/>
                          </a:solidFill>
                          <a:effectLst/>
                          <a:latin typeface="+mn-lt"/>
                          <a:ea typeface="+mn-ea"/>
                          <a:cs typeface="+mn-cs"/>
                        </a:rPr>
                        <a:t>, </a:t>
                      </a:r>
                      <a:r>
                        <a:rPr lang="en-GB" sz="1800" i="1" kern="1200" dirty="0" smtClean="0">
                          <a:solidFill>
                            <a:schemeClr val="dk1"/>
                          </a:solidFill>
                          <a:effectLst/>
                          <a:latin typeface="+mn-lt"/>
                          <a:ea typeface="+mn-ea"/>
                          <a:cs typeface="+mn-cs"/>
                        </a:rPr>
                        <a:t>40</a:t>
                      </a:r>
                      <a:r>
                        <a:rPr lang="en-GB" sz="1800" kern="1200" dirty="0" smtClean="0">
                          <a:solidFill>
                            <a:schemeClr val="dk1"/>
                          </a:solidFill>
                          <a:effectLst/>
                          <a:latin typeface="+mn-lt"/>
                          <a:ea typeface="+mn-ea"/>
                          <a:cs typeface="+mn-cs"/>
                        </a:rPr>
                        <a:t>(3), 180-189.</a:t>
                      </a:r>
                      <a:r>
                        <a:rPr lang="en-GB" dirty="0" smtClean="0">
                          <a:effectLst/>
                        </a:rPr>
                        <a:t> </a:t>
                      </a:r>
                      <a:endParaRPr lang="en-US" dirty="0"/>
                    </a:p>
                  </a:txBody>
                  <a:tcPr anchor="ctr"/>
                </a:tc>
                <a:tc hMerge="1">
                  <a:txBody>
                    <a:bodyPr/>
                    <a:lstStyle/>
                    <a:p>
                      <a:endParaRPr lang="en-US" dirty="0"/>
                    </a:p>
                  </a:txBody>
                  <a:tcPr/>
                </a:tc>
              </a:tr>
              <a:tr h="370840">
                <a:tc>
                  <a:txBody>
                    <a:bodyPr/>
                    <a:lstStyle/>
                    <a:p>
                      <a:pPr algn="ctr"/>
                      <a:r>
                        <a:rPr lang="en-US" dirty="0" smtClean="0"/>
                        <a:t>Sample</a:t>
                      </a:r>
                      <a:endParaRPr lang="en-US" dirty="0"/>
                    </a:p>
                  </a:txBody>
                  <a:tcPr anchor="ctr"/>
                </a:tc>
                <a:tc>
                  <a:txBody>
                    <a:bodyPr/>
                    <a:lstStyle/>
                    <a:p>
                      <a:r>
                        <a:rPr lang="en-US" dirty="0" smtClean="0"/>
                        <a:t>Meta study of 15 previous studies</a:t>
                      </a:r>
                      <a:r>
                        <a:rPr lang="en-US" baseline="0" dirty="0" smtClean="0"/>
                        <a:t> of application of NF to ADHD </a:t>
                      </a:r>
                      <a:r>
                        <a:rPr lang="en-US" dirty="0" smtClean="0"/>
                        <a:t>with aggregated participants</a:t>
                      </a:r>
                      <a:r>
                        <a:rPr lang="en-US" baseline="0" dirty="0" smtClean="0"/>
                        <a:t> of 1,194.</a:t>
                      </a:r>
                      <a:endParaRPr lang="en-US" dirty="0"/>
                    </a:p>
                  </a:txBody>
                  <a:tcPr/>
                </a:tc>
              </a:tr>
              <a:tr h="370840">
                <a:tc>
                  <a:txBody>
                    <a:bodyPr/>
                    <a:lstStyle/>
                    <a:p>
                      <a:pPr algn="ctr"/>
                      <a:r>
                        <a:rPr lang="en-US" sz="1800" dirty="0" smtClean="0"/>
                        <a:t>Control</a:t>
                      </a:r>
                    </a:p>
                  </a:txBody>
                  <a:tcPr anchor="ctr"/>
                </a:tc>
                <a:tc>
                  <a:txBody>
                    <a:bodyPr/>
                    <a:lstStyle/>
                    <a:p>
                      <a:r>
                        <a:rPr lang="en-US" dirty="0" smtClean="0"/>
                        <a:t>N/A.</a:t>
                      </a:r>
                      <a:endParaRPr lang="en-US" dirty="0"/>
                    </a:p>
                  </a:txBody>
                  <a:tcPr/>
                </a:tc>
              </a:tr>
              <a:tr h="370840">
                <a:tc>
                  <a:txBody>
                    <a:bodyPr/>
                    <a:lstStyle/>
                    <a:p>
                      <a:pPr algn="ctr"/>
                      <a:r>
                        <a:rPr lang="en-US" dirty="0" smtClean="0"/>
                        <a:t>Outcome measurement</a:t>
                      </a:r>
                      <a:endParaRPr lang="en-US" dirty="0"/>
                    </a:p>
                  </a:txBody>
                  <a:tcPr anchor="ctr"/>
                </a:tc>
                <a:tc>
                  <a:txBody>
                    <a:bodyPr/>
                    <a:lstStyle/>
                    <a:p>
                      <a:r>
                        <a:rPr lang="en-US" sz="1800" kern="1200" dirty="0" smtClean="0">
                          <a:solidFill>
                            <a:schemeClr val="dk1"/>
                          </a:solidFill>
                          <a:effectLst/>
                          <a:latin typeface="+mn-lt"/>
                          <a:ea typeface="+mn-ea"/>
                          <a:cs typeface="+mn-cs"/>
                        </a:rPr>
                        <a:t>The studies were </a:t>
                      </a:r>
                      <a:r>
                        <a:rPr lang="en-US" sz="1800" kern="1200" dirty="0" err="1" smtClean="0">
                          <a:solidFill>
                            <a:schemeClr val="dk1"/>
                          </a:solidFill>
                          <a:effectLst/>
                          <a:latin typeface="+mn-lt"/>
                          <a:ea typeface="+mn-ea"/>
                          <a:cs typeface="+mn-cs"/>
                        </a:rPr>
                        <a:t>analysed</a:t>
                      </a:r>
                      <a:r>
                        <a:rPr lang="en-US" sz="1800" kern="1200" dirty="0" smtClean="0">
                          <a:solidFill>
                            <a:schemeClr val="dk1"/>
                          </a:solidFill>
                          <a:effectLst/>
                          <a:latin typeface="+mn-lt"/>
                          <a:ea typeface="+mn-ea"/>
                          <a:cs typeface="+mn-cs"/>
                        </a:rPr>
                        <a:t> to assess to what extent it can be concluded that neurofeedback is an effective treatment for ADHD symptoms.</a:t>
                      </a:r>
                      <a:r>
                        <a:rPr lang="en-GB" dirty="0" smtClean="0">
                          <a:effectLst/>
                        </a:rPr>
                        <a:t> </a:t>
                      </a:r>
                      <a:endParaRPr lang="en-US" dirty="0"/>
                    </a:p>
                  </a:txBody>
                  <a:tcPr/>
                </a:tc>
              </a:tr>
              <a:tr h="370840">
                <a:tc>
                  <a:txBody>
                    <a:bodyPr/>
                    <a:lstStyle/>
                    <a:p>
                      <a:pPr algn="ctr"/>
                      <a:r>
                        <a:rPr lang="en-US" dirty="0" smtClean="0"/>
                        <a:t>Results</a:t>
                      </a:r>
                      <a:endParaRPr lang="en-US" dirty="0"/>
                    </a:p>
                  </a:txBody>
                  <a:tcPr anchor="ctr"/>
                </a:tc>
                <a:tc>
                  <a:txBody>
                    <a:bodyPr/>
                    <a:lstStyle/>
                    <a:p>
                      <a:r>
                        <a:rPr lang="en-US" sz="1800" kern="1200" dirty="0" smtClean="0">
                          <a:solidFill>
                            <a:schemeClr val="dk1"/>
                          </a:solidFill>
                          <a:effectLst/>
                          <a:latin typeface="+mn-lt"/>
                          <a:ea typeface="+mn-ea"/>
                          <a:cs typeface="+mn-cs"/>
                        </a:rPr>
                        <a:t>The authors concluded “the clinical effects of neurofeedback in the treatment of ADHD can be regarded as clinically meaningful.” </a:t>
                      </a:r>
                      <a:endParaRPr lang="en-GB" sz="1800" kern="1200" dirty="0">
                        <a:solidFill>
                          <a:schemeClr val="dk1"/>
                        </a:solidFill>
                        <a:effectLst/>
                        <a:latin typeface="+mn-lt"/>
                        <a:ea typeface="+mn-ea"/>
                        <a:cs typeface="+mn-cs"/>
                      </a:endParaRPr>
                    </a:p>
                  </a:txBody>
                  <a:tcPr/>
                </a:tc>
              </a:tr>
              <a:tr h="370840">
                <a:tc>
                  <a:txBody>
                    <a:bodyPr/>
                    <a:lstStyle/>
                    <a:p>
                      <a:pPr algn="ctr"/>
                      <a:r>
                        <a:rPr lang="en-US" sz="1800" dirty="0" smtClean="0">
                          <a:latin typeface="+mn-lt"/>
                        </a:rPr>
                        <a:t>Conclusions</a:t>
                      </a:r>
                      <a:endParaRPr lang="en-US" sz="1800" dirty="0">
                        <a:latin typeface="+mn-lt"/>
                      </a:endParaRPr>
                    </a:p>
                  </a:txBody>
                  <a:tcPr anchor="ctr"/>
                </a:tc>
                <a:tc>
                  <a:txBody>
                    <a:bodyPr/>
                    <a:lstStyle/>
                    <a:p>
                      <a:pPr>
                        <a:spcAft>
                          <a:spcPts val="0"/>
                        </a:spcAft>
                      </a:pPr>
                      <a:r>
                        <a:rPr lang="en-US" sz="1800" dirty="0" smtClean="0">
                          <a:effectLst/>
                          <a:latin typeface="+mn-lt"/>
                          <a:ea typeface="ＭＳ 明朝"/>
                          <a:cs typeface="Times New Roman"/>
                        </a:rPr>
                        <a:t>“</a:t>
                      </a:r>
                      <a:r>
                        <a:rPr lang="en-US" sz="1800" dirty="0">
                          <a:effectLst/>
                          <a:latin typeface="+mn-lt"/>
                          <a:ea typeface="ＭＳ 明朝"/>
                          <a:cs typeface="Times New Roman"/>
                        </a:rPr>
                        <a:t>We conclude that neurofeedback treatment for ADHD can be considered ‘Efficacious and Specific’ (level 5) with a high ES  for inattention and impulsivity and a medium ES for hyperactivity.”</a:t>
                      </a:r>
                      <a:endParaRPr lang="en-GB" sz="1800" dirty="0">
                        <a:effectLst/>
                        <a:latin typeface="+mn-lt"/>
                        <a:ea typeface="ＭＳ 明朝"/>
                        <a:cs typeface="Times New Roman"/>
                      </a:endParaRPr>
                    </a:p>
                  </a:txBody>
                  <a:tcPr marL="68580" marR="68580" marT="0" marB="0"/>
                </a:tc>
              </a:tr>
            </a:tbl>
          </a:graphicData>
        </a:graphic>
      </p:graphicFrame>
    </p:spTree>
    <p:extLst>
      <p:ext uri="{BB962C8B-B14F-4D97-AF65-F5344CB8AC3E}">
        <p14:creationId xmlns:p14="http://schemas.microsoft.com/office/powerpoint/2010/main" val="4078911266"/>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1143000"/>
          </a:xfrm>
        </p:spPr>
        <p:txBody>
          <a:bodyPr/>
          <a:lstStyle/>
          <a:p>
            <a:r>
              <a:rPr lang="en-US" dirty="0" smtClean="0"/>
              <a:t>Recent Evidence Base for NF</a:t>
            </a:r>
            <a:endParaRPr lang="en-US" dirty="0"/>
          </a:p>
        </p:txBody>
      </p:sp>
      <p:sp>
        <p:nvSpPr>
          <p:cNvPr id="12" name="Slide Number Placeholder 3"/>
          <p:cNvSpPr>
            <a:spLocks noGrp="1"/>
          </p:cNvSpPr>
          <p:nvPr>
            <p:ph type="sldNum" sz="quarter" idx="12"/>
          </p:nvPr>
        </p:nvSpPr>
        <p:spPr>
          <a:xfrm>
            <a:off x="8557818" y="6469339"/>
            <a:ext cx="586182" cy="365125"/>
          </a:xfrm>
        </p:spPr>
        <p:txBody>
          <a:bodyPr/>
          <a:lstStyle/>
          <a:p>
            <a:fld id="{41D7AA21-27B1-6D4E-8F2F-86EB4B977592}" type="slidenum">
              <a:rPr lang="en-US" smtClean="0"/>
              <a:t>25</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505139793"/>
              </p:ext>
            </p:extLst>
          </p:nvPr>
        </p:nvGraphicFramePr>
        <p:xfrm>
          <a:off x="330200" y="1168400"/>
          <a:ext cx="8470900" cy="4673599"/>
        </p:xfrm>
        <a:graphic>
          <a:graphicData uri="http://schemas.openxmlformats.org/drawingml/2006/table">
            <a:tbl>
              <a:tblPr firstRow="1" bandRow="1">
                <a:tableStyleId>{5C22544A-7EE6-4342-B048-85BDC9FD1C3A}</a:tableStyleId>
              </a:tblPr>
              <a:tblGrid>
                <a:gridCol w="1757033"/>
                <a:gridCol w="6713867"/>
              </a:tblGrid>
              <a:tr h="370840">
                <a:tc gridSpan="2">
                  <a:txBody>
                    <a:bodyPr/>
                    <a:lstStyle/>
                    <a:p>
                      <a:pPr algn="ctr"/>
                      <a:r>
                        <a:rPr lang="en-US" sz="1800" b="1" kern="1200" dirty="0" smtClean="0">
                          <a:solidFill>
                            <a:schemeClr val="lt1"/>
                          </a:solidFill>
                          <a:effectLst/>
                          <a:latin typeface="+mn-lt"/>
                          <a:ea typeface="+mn-ea"/>
                          <a:cs typeface="+mn-cs"/>
                        </a:rPr>
                        <a:t>Clinical EEG and Neuroscience</a:t>
                      </a:r>
                      <a:r>
                        <a:rPr lang="en-GB" dirty="0" smtClean="0">
                          <a:effectLst/>
                        </a:rPr>
                        <a:t> - 2009</a:t>
                      </a:r>
                      <a:endParaRPr lang="en-US" dirty="0"/>
                    </a:p>
                  </a:txBody>
                  <a:tcPr/>
                </a:tc>
                <a:tc hMerge="1">
                  <a:txBody>
                    <a:bodyPr/>
                    <a:lstStyle/>
                    <a:p>
                      <a:endParaRPr lang="en-US" dirty="0"/>
                    </a:p>
                  </a:txBody>
                  <a:tcPr/>
                </a:tc>
              </a:tr>
              <a:tr h="370840">
                <a:tc gridSpan="2">
                  <a:txBody>
                    <a:bodyPr/>
                    <a:lstStyle/>
                    <a:p>
                      <a:pPr algn="ctr"/>
                      <a:r>
                        <a:rPr lang="en-GB" sz="1800" kern="1200" dirty="0" err="1" smtClean="0">
                          <a:solidFill>
                            <a:schemeClr val="dk1"/>
                          </a:solidFill>
                          <a:effectLst/>
                          <a:latin typeface="+mn-lt"/>
                          <a:ea typeface="+mn-ea"/>
                          <a:cs typeface="+mn-cs"/>
                        </a:rPr>
                        <a:t>Arns</a:t>
                      </a:r>
                      <a:r>
                        <a:rPr lang="en-GB" sz="1800" kern="1200" dirty="0" smtClean="0">
                          <a:solidFill>
                            <a:schemeClr val="dk1"/>
                          </a:solidFill>
                          <a:effectLst/>
                          <a:latin typeface="+mn-lt"/>
                          <a:ea typeface="+mn-ea"/>
                          <a:cs typeface="+mn-cs"/>
                        </a:rPr>
                        <a:t>, M., de </a:t>
                      </a:r>
                      <a:r>
                        <a:rPr lang="en-GB" sz="1800" kern="1200" dirty="0" err="1" smtClean="0">
                          <a:solidFill>
                            <a:schemeClr val="dk1"/>
                          </a:solidFill>
                          <a:effectLst/>
                          <a:latin typeface="+mn-lt"/>
                          <a:ea typeface="+mn-ea"/>
                          <a:cs typeface="+mn-cs"/>
                        </a:rPr>
                        <a:t>Ridder</a:t>
                      </a:r>
                      <a:r>
                        <a:rPr lang="en-GB" sz="1800" kern="1200" dirty="0" smtClean="0">
                          <a:solidFill>
                            <a:schemeClr val="dk1"/>
                          </a:solidFill>
                          <a:effectLst/>
                          <a:latin typeface="+mn-lt"/>
                          <a:ea typeface="+mn-ea"/>
                          <a:cs typeface="+mn-cs"/>
                        </a:rPr>
                        <a:t>, S., </a:t>
                      </a:r>
                      <a:r>
                        <a:rPr lang="en-GB" sz="1800" kern="1200" dirty="0" err="1" smtClean="0">
                          <a:solidFill>
                            <a:schemeClr val="dk1"/>
                          </a:solidFill>
                          <a:effectLst/>
                          <a:latin typeface="+mn-lt"/>
                          <a:ea typeface="+mn-ea"/>
                          <a:cs typeface="+mn-cs"/>
                        </a:rPr>
                        <a:t>Strehl</a:t>
                      </a:r>
                      <a:r>
                        <a:rPr lang="en-GB" sz="1800" kern="1200" dirty="0" smtClean="0">
                          <a:solidFill>
                            <a:schemeClr val="dk1"/>
                          </a:solidFill>
                          <a:effectLst/>
                          <a:latin typeface="+mn-lt"/>
                          <a:ea typeface="+mn-ea"/>
                          <a:cs typeface="+mn-cs"/>
                        </a:rPr>
                        <a:t>, U., </a:t>
                      </a:r>
                      <a:r>
                        <a:rPr lang="en-GB" sz="1800" kern="1200" dirty="0" err="1" smtClean="0">
                          <a:solidFill>
                            <a:schemeClr val="dk1"/>
                          </a:solidFill>
                          <a:effectLst/>
                          <a:latin typeface="+mn-lt"/>
                          <a:ea typeface="+mn-ea"/>
                          <a:cs typeface="+mn-cs"/>
                        </a:rPr>
                        <a:t>Breteler</a:t>
                      </a:r>
                      <a:r>
                        <a:rPr lang="en-GB" sz="1800" kern="1200" dirty="0" smtClean="0">
                          <a:solidFill>
                            <a:schemeClr val="dk1"/>
                          </a:solidFill>
                          <a:effectLst/>
                          <a:latin typeface="+mn-lt"/>
                          <a:ea typeface="+mn-ea"/>
                          <a:cs typeface="+mn-cs"/>
                        </a:rPr>
                        <a:t>, M., &amp; </a:t>
                      </a:r>
                      <a:r>
                        <a:rPr lang="en-GB" sz="1800" kern="1200" dirty="0" err="1" smtClean="0">
                          <a:solidFill>
                            <a:schemeClr val="dk1"/>
                          </a:solidFill>
                          <a:effectLst/>
                          <a:latin typeface="+mn-lt"/>
                          <a:ea typeface="+mn-ea"/>
                          <a:cs typeface="+mn-cs"/>
                        </a:rPr>
                        <a:t>Coenen</a:t>
                      </a:r>
                      <a:r>
                        <a:rPr lang="en-GB" sz="1800" kern="1200" dirty="0" smtClean="0">
                          <a:solidFill>
                            <a:schemeClr val="dk1"/>
                          </a:solidFill>
                          <a:effectLst/>
                          <a:latin typeface="+mn-lt"/>
                          <a:ea typeface="+mn-ea"/>
                          <a:cs typeface="+mn-cs"/>
                        </a:rPr>
                        <a:t>, A. (2009). Efficacy of neurofeedback treatment in ADHD: the effects on inattention, impulsivity and hyperactivity: a meta-analysis. </a:t>
                      </a:r>
                      <a:r>
                        <a:rPr lang="en-GB" sz="1800" i="1" kern="1200" dirty="0" smtClean="0">
                          <a:solidFill>
                            <a:schemeClr val="dk1"/>
                          </a:solidFill>
                          <a:effectLst/>
                          <a:latin typeface="+mn-lt"/>
                          <a:ea typeface="+mn-ea"/>
                          <a:cs typeface="+mn-cs"/>
                        </a:rPr>
                        <a:t>Clinical EEG and neuroscience</a:t>
                      </a:r>
                      <a:r>
                        <a:rPr lang="en-GB" sz="1800" kern="1200" dirty="0" smtClean="0">
                          <a:solidFill>
                            <a:schemeClr val="dk1"/>
                          </a:solidFill>
                          <a:effectLst/>
                          <a:latin typeface="+mn-lt"/>
                          <a:ea typeface="+mn-ea"/>
                          <a:cs typeface="+mn-cs"/>
                        </a:rPr>
                        <a:t>, </a:t>
                      </a:r>
                      <a:r>
                        <a:rPr lang="en-GB" sz="1800" i="1" kern="1200" dirty="0" smtClean="0">
                          <a:solidFill>
                            <a:schemeClr val="dk1"/>
                          </a:solidFill>
                          <a:effectLst/>
                          <a:latin typeface="+mn-lt"/>
                          <a:ea typeface="+mn-ea"/>
                          <a:cs typeface="+mn-cs"/>
                        </a:rPr>
                        <a:t>40</a:t>
                      </a:r>
                      <a:r>
                        <a:rPr lang="en-GB" sz="1800" kern="1200" dirty="0" smtClean="0">
                          <a:solidFill>
                            <a:schemeClr val="dk1"/>
                          </a:solidFill>
                          <a:effectLst/>
                          <a:latin typeface="+mn-lt"/>
                          <a:ea typeface="+mn-ea"/>
                          <a:cs typeface="+mn-cs"/>
                        </a:rPr>
                        <a:t>(3), 180-189.</a:t>
                      </a:r>
                      <a:r>
                        <a:rPr lang="en-GB" dirty="0" smtClean="0">
                          <a:effectLst/>
                        </a:rPr>
                        <a:t> </a:t>
                      </a:r>
                      <a:endParaRPr lang="en-US" dirty="0"/>
                    </a:p>
                  </a:txBody>
                  <a:tcPr anchor="ctr"/>
                </a:tc>
                <a:tc hMerge="1">
                  <a:txBody>
                    <a:bodyPr/>
                    <a:lstStyle/>
                    <a:p>
                      <a:endParaRPr lang="en-US" dirty="0"/>
                    </a:p>
                  </a:txBody>
                  <a:tcPr/>
                </a:tc>
              </a:tr>
              <a:tr h="370840">
                <a:tc>
                  <a:txBody>
                    <a:bodyPr/>
                    <a:lstStyle/>
                    <a:p>
                      <a:pPr algn="ctr"/>
                      <a:r>
                        <a:rPr lang="en-US" dirty="0" smtClean="0"/>
                        <a:t>Sample</a:t>
                      </a:r>
                      <a:endParaRPr lang="en-US" dirty="0"/>
                    </a:p>
                  </a:txBody>
                  <a:tcPr anchor="ctr"/>
                </a:tc>
                <a:tc>
                  <a:txBody>
                    <a:bodyPr/>
                    <a:lstStyle/>
                    <a:p>
                      <a:r>
                        <a:rPr lang="en-US" dirty="0" smtClean="0"/>
                        <a:t>Meta study of 15 previous studies</a:t>
                      </a:r>
                      <a:r>
                        <a:rPr lang="en-US" baseline="0" dirty="0" smtClean="0"/>
                        <a:t> of application of NF to ADHD </a:t>
                      </a:r>
                      <a:r>
                        <a:rPr lang="en-US" dirty="0" smtClean="0"/>
                        <a:t>with aggregated participants</a:t>
                      </a:r>
                      <a:r>
                        <a:rPr lang="en-US" baseline="0" dirty="0" smtClean="0"/>
                        <a:t> of 1,194.</a:t>
                      </a:r>
                      <a:endParaRPr lang="en-US" dirty="0"/>
                    </a:p>
                  </a:txBody>
                  <a:tcPr/>
                </a:tc>
              </a:tr>
              <a:tr h="370840">
                <a:tc>
                  <a:txBody>
                    <a:bodyPr/>
                    <a:lstStyle/>
                    <a:p>
                      <a:pPr algn="ctr"/>
                      <a:r>
                        <a:rPr lang="en-US" sz="1800" dirty="0" smtClean="0"/>
                        <a:t>Control</a:t>
                      </a:r>
                    </a:p>
                  </a:txBody>
                  <a:tcPr anchor="ctr"/>
                </a:tc>
                <a:tc>
                  <a:txBody>
                    <a:bodyPr/>
                    <a:lstStyle/>
                    <a:p>
                      <a:r>
                        <a:rPr lang="en-US" dirty="0" smtClean="0"/>
                        <a:t>N/A.</a:t>
                      </a:r>
                      <a:endParaRPr lang="en-US" dirty="0"/>
                    </a:p>
                  </a:txBody>
                  <a:tcPr/>
                </a:tc>
              </a:tr>
              <a:tr h="370840">
                <a:tc>
                  <a:txBody>
                    <a:bodyPr/>
                    <a:lstStyle/>
                    <a:p>
                      <a:pPr algn="ctr"/>
                      <a:r>
                        <a:rPr lang="en-US" dirty="0" smtClean="0"/>
                        <a:t>Outcome measurement</a:t>
                      </a:r>
                      <a:endParaRPr lang="en-US" dirty="0"/>
                    </a:p>
                  </a:txBody>
                  <a:tcPr anchor="ctr"/>
                </a:tc>
                <a:tc>
                  <a:txBody>
                    <a:bodyPr/>
                    <a:lstStyle/>
                    <a:p>
                      <a:r>
                        <a:rPr lang="en-US" sz="1800" kern="1200" dirty="0" smtClean="0">
                          <a:solidFill>
                            <a:schemeClr val="dk1"/>
                          </a:solidFill>
                          <a:effectLst/>
                          <a:latin typeface="+mn-lt"/>
                          <a:ea typeface="+mn-ea"/>
                          <a:cs typeface="+mn-cs"/>
                        </a:rPr>
                        <a:t>The studies were </a:t>
                      </a:r>
                      <a:r>
                        <a:rPr lang="en-US" sz="1800" kern="1200" dirty="0" err="1" smtClean="0">
                          <a:solidFill>
                            <a:schemeClr val="dk1"/>
                          </a:solidFill>
                          <a:effectLst/>
                          <a:latin typeface="+mn-lt"/>
                          <a:ea typeface="+mn-ea"/>
                          <a:cs typeface="+mn-cs"/>
                        </a:rPr>
                        <a:t>analysed</a:t>
                      </a:r>
                      <a:r>
                        <a:rPr lang="en-US" sz="1800" kern="1200" dirty="0" smtClean="0">
                          <a:solidFill>
                            <a:schemeClr val="dk1"/>
                          </a:solidFill>
                          <a:effectLst/>
                          <a:latin typeface="+mn-lt"/>
                          <a:ea typeface="+mn-ea"/>
                          <a:cs typeface="+mn-cs"/>
                        </a:rPr>
                        <a:t> to assess to what extent it can be concluded that neurofeedback is an effective treatment for ADHD symptoms.</a:t>
                      </a:r>
                      <a:r>
                        <a:rPr lang="en-GB" dirty="0" smtClean="0">
                          <a:effectLst/>
                        </a:rPr>
                        <a:t> </a:t>
                      </a:r>
                      <a:endParaRPr lang="en-US" dirty="0"/>
                    </a:p>
                  </a:txBody>
                  <a:tcPr/>
                </a:tc>
              </a:tr>
              <a:tr h="370840">
                <a:tc>
                  <a:txBody>
                    <a:bodyPr/>
                    <a:lstStyle/>
                    <a:p>
                      <a:pPr algn="ctr"/>
                      <a:r>
                        <a:rPr lang="en-US" dirty="0" smtClean="0"/>
                        <a:t>Results</a:t>
                      </a:r>
                      <a:endParaRPr lang="en-US" dirty="0"/>
                    </a:p>
                  </a:txBody>
                  <a:tcPr anchor="ctr"/>
                </a:tc>
                <a:tc>
                  <a:txBody>
                    <a:bodyPr/>
                    <a:lstStyle/>
                    <a:p>
                      <a:r>
                        <a:rPr lang="en-US" sz="1800" kern="1200" dirty="0" smtClean="0">
                          <a:solidFill>
                            <a:schemeClr val="dk1"/>
                          </a:solidFill>
                          <a:effectLst/>
                          <a:latin typeface="+mn-lt"/>
                          <a:ea typeface="+mn-ea"/>
                          <a:cs typeface="+mn-cs"/>
                        </a:rPr>
                        <a:t>The authors concluded “the clinical effects of neurofeedback in the treatment of ADHD can be regarded as clinically meaningful.” </a:t>
                      </a:r>
                      <a:endParaRPr lang="en-GB" sz="1800" kern="1200" dirty="0">
                        <a:solidFill>
                          <a:schemeClr val="dk1"/>
                        </a:solidFill>
                        <a:effectLst/>
                        <a:latin typeface="+mn-lt"/>
                        <a:ea typeface="+mn-ea"/>
                        <a:cs typeface="+mn-cs"/>
                      </a:endParaRPr>
                    </a:p>
                  </a:txBody>
                  <a:tcPr/>
                </a:tc>
              </a:tr>
              <a:tr h="370840">
                <a:tc>
                  <a:txBody>
                    <a:bodyPr/>
                    <a:lstStyle/>
                    <a:p>
                      <a:pPr algn="ctr"/>
                      <a:r>
                        <a:rPr lang="en-US" sz="1800" dirty="0" smtClean="0">
                          <a:latin typeface="+mn-lt"/>
                        </a:rPr>
                        <a:t>Conclusions</a:t>
                      </a:r>
                      <a:endParaRPr lang="en-US" sz="1800" dirty="0">
                        <a:latin typeface="+mn-lt"/>
                      </a:endParaRPr>
                    </a:p>
                  </a:txBody>
                  <a:tcPr anchor="ctr"/>
                </a:tc>
                <a:tc>
                  <a:txBody>
                    <a:bodyPr/>
                    <a:lstStyle/>
                    <a:p>
                      <a:pPr>
                        <a:spcAft>
                          <a:spcPts val="0"/>
                        </a:spcAft>
                      </a:pPr>
                      <a:r>
                        <a:rPr lang="en-US" sz="1800" dirty="0" smtClean="0">
                          <a:effectLst/>
                          <a:latin typeface="+mn-lt"/>
                          <a:ea typeface="ＭＳ 明朝"/>
                          <a:cs typeface="Times New Roman"/>
                        </a:rPr>
                        <a:t>“</a:t>
                      </a:r>
                      <a:r>
                        <a:rPr lang="en-US" sz="1800" dirty="0">
                          <a:effectLst/>
                          <a:latin typeface="+mn-lt"/>
                          <a:ea typeface="ＭＳ 明朝"/>
                          <a:cs typeface="Times New Roman"/>
                        </a:rPr>
                        <a:t>We conclude that neurofeedback treatment for ADHD can be considered ‘Efficacious and Specific’ (level 5) with a high ES  for inattention and impulsivity and a medium ES for hyperactivity.”</a:t>
                      </a:r>
                      <a:endParaRPr lang="en-GB" sz="1800" dirty="0">
                        <a:effectLst/>
                        <a:latin typeface="+mn-lt"/>
                        <a:ea typeface="ＭＳ 明朝"/>
                        <a:cs typeface="Times New Roman"/>
                      </a:endParaRPr>
                    </a:p>
                  </a:txBody>
                  <a:tcPr marL="68580" marR="68580" marT="0" marB="0"/>
                </a:tc>
              </a:tr>
            </a:tbl>
          </a:graphicData>
        </a:graphic>
      </p:graphicFrame>
    </p:spTree>
    <p:extLst>
      <p:ext uri="{BB962C8B-B14F-4D97-AF65-F5344CB8AC3E}">
        <p14:creationId xmlns:p14="http://schemas.microsoft.com/office/powerpoint/2010/main" val="1761923772"/>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1143000"/>
          </a:xfrm>
        </p:spPr>
        <p:txBody>
          <a:bodyPr/>
          <a:lstStyle/>
          <a:p>
            <a:r>
              <a:rPr lang="en-US" dirty="0" smtClean="0"/>
              <a:t>Recent Evidence Base for NF</a:t>
            </a:r>
            <a:endParaRPr lang="en-US" dirty="0"/>
          </a:p>
        </p:txBody>
      </p:sp>
      <p:sp>
        <p:nvSpPr>
          <p:cNvPr id="12" name="Slide Number Placeholder 3"/>
          <p:cNvSpPr>
            <a:spLocks noGrp="1"/>
          </p:cNvSpPr>
          <p:nvPr>
            <p:ph type="sldNum" sz="quarter" idx="12"/>
          </p:nvPr>
        </p:nvSpPr>
        <p:spPr>
          <a:xfrm>
            <a:off x="8557818" y="6469339"/>
            <a:ext cx="586182" cy="365125"/>
          </a:xfrm>
        </p:spPr>
        <p:txBody>
          <a:bodyPr/>
          <a:lstStyle/>
          <a:p>
            <a:fld id="{41D7AA21-27B1-6D4E-8F2F-86EB4B977592}" type="slidenum">
              <a:rPr lang="en-US" smtClean="0"/>
              <a:t>26</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673563901"/>
              </p:ext>
            </p:extLst>
          </p:nvPr>
        </p:nvGraphicFramePr>
        <p:xfrm>
          <a:off x="330200" y="1168400"/>
          <a:ext cx="8470900" cy="4135119"/>
        </p:xfrm>
        <a:graphic>
          <a:graphicData uri="http://schemas.openxmlformats.org/drawingml/2006/table">
            <a:tbl>
              <a:tblPr firstRow="1" bandRow="1">
                <a:tableStyleId>{5C22544A-7EE6-4342-B048-85BDC9FD1C3A}</a:tableStyleId>
              </a:tblPr>
              <a:tblGrid>
                <a:gridCol w="1757033"/>
                <a:gridCol w="6713867"/>
              </a:tblGrid>
              <a:tr h="370840">
                <a:tc gridSpan="2">
                  <a:txBody>
                    <a:bodyPr/>
                    <a:lstStyle/>
                    <a:p>
                      <a:pPr algn="ctr"/>
                      <a:r>
                        <a:rPr lang="en-US" sz="1800" b="1" i="0" kern="1200" dirty="0" smtClean="0">
                          <a:solidFill>
                            <a:schemeClr val="bg1"/>
                          </a:solidFill>
                          <a:effectLst/>
                          <a:latin typeface="+mn-lt"/>
                          <a:ea typeface="+mn-ea"/>
                          <a:cs typeface="+mn-cs"/>
                        </a:rPr>
                        <a:t>BMC</a:t>
                      </a:r>
                      <a:r>
                        <a:rPr lang="en-US" sz="1800" i="0" kern="1200" dirty="0" smtClean="0">
                          <a:solidFill>
                            <a:schemeClr val="bg1"/>
                          </a:solidFill>
                          <a:effectLst/>
                          <a:latin typeface="+mn-lt"/>
                          <a:ea typeface="+mn-ea"/>
                          <a:cs typeface="+mn-cs"/>
                        </a:rPr>
                        <a:t> Psychiatry – 2012</a:t>
                      </a:r>
                      <a:endParaRPr lang="en-US" i="0" dirty="0">
                        <a:solidFill>
                          <a:schemeClr val="bg1"/>
                        </a:solidFill>
                      </a:endParaRPr>
                    </a:p>
                  </a:txBody>
                  <a:tcPr/>
                </a:tc>
                <a:tc hMerge="1">
                  <a:txBody>
                    <a:bodyPr/>
                    <a:lstStyle/>
                    <a:p>
                      <a:endParaRPr lang="en-US" dirty="0"/>
                    </a:p>
                  </a:txBody>
                  <a:tcPr/>
                </a:tc>
              </a:tr>
              <a:tr h="370840">
                <a:tc gridSpan="2">
                  <a:txBody>
                    <a:bodyPr/>
                    <a:lstStyle/>
                    <a:p>
                      <a:pPr algn="ctr"/>
                      <a:r>
                        <a:rPr lang="en-US" sz="1800" kern="1200" dirty="0" err="1" smtClean="0">
                          <a:solidFill>
                            <a:schemeClr val="dk1"/>
                          </a:solidFill>
                          <a:effectLst/>
                          <a:latin typeface="+mn-lt"/>
                          <a:ea typeface="+mn-ea"/>
                          <a:cs typeface="+mn-cs"/>
                        </a:rPr>
                        <a:t>Duric</a:t>
                      </a:r>
                      <a:r>
                        <a:rPr lang="en-US" sz="1800" kern="1200" dirty="0" smtClean="0">
                          <a:solidFill>
                            <a:schemeClr val="dk1"/>
                          </a:solidFill>
                          <a:effectLst/>
                          <a:latin typeface="+mn-lt"/>
                          <a:ea typeface="+mn-ea"/>
                          <a:cs typeface="+mn-cs"/>
                        </a:rPr>
                        <a:t> NS, </a:t>
                      </a:r>
                      <a:r>
                        <a:rPr lang="en-US" sz="1800" kern="1200" dirty="0" err="1" smtClean="0">
                          <a:solidFill>
                            <a:schemeClr val="dk1"/>
                          </a:solidFill>
                          <a:effectLst/>
                          <a:latin typeface="+mn-lt"/>
                          <a:ea typeface="+mn-ea"/>
                          <a:cs typeface="+mn-cs"/>
                        </a:rPr>
                        <a:t>Assmus</a:t>
                      </a:r>
                      <a:r>
                        <a:rPr lang="en-US" sz="1800" kern="1200" dirty="0" smtClean="0">
                          <a:solidFill>
                            <a:schemeClr val="dk1"/>
                          </a:solidFill>
                          <a:effectLst/>
                          <a:latin typeface="+mn-lt"/>
                          <a:ea typeface="+mn-ea"/>
                          <a:cs typeface="+mn-cs"/>
                        </a:rPr>
                        <a:t> J, </a:t>
                      </a:r>
                      <a:r>
                        <a:rPr lang="en-US" sz="1800" kern="1200" dirty="0" err="1" smtClean="0">
                          <a:solidFill>
                            <a:schemeClr val="dk1"/>
                          </a:solidFill>
                          <a:effectLst/>
                          <a:latin typeface="+mn-lt"/>
                          <a:ea typeface="+mn-ea"/>
                          <a:cs typeface="+mn-cs"/>
                        </a:rPr>
                        <a:t>Gundersen</a:t>
                      </a:r>
                      <a:r>
                        <a:rPr lang="en-US" sz="1800" kern="1200" dirty="0" smtClean="0">
                          <a:solidFill>
                            <a:schemeClr val="dk1"/>
                          </a:solidFill>
                          <a:effectLst/>
                          <a:latin typeface="+mn-lt"/>
                          <a:ea typeface="+mn-ea"/>
                          <a:cs typeface="+mn-cs"/>
                        </a:rPr>
                        <a:t> DI, </a:t>
                      </a:r>
                      <a:r>
                        <a:rPr lang="en-US" sz="1800" kern="1200" dirty="0" err="1" smtClean="0">
                          <a:solidFill>
                            <a:schemeClr val="dk1"/>
                          </a:solidFill>
                          <a:effectLst/>
                          <a:latin typeface="+mn-lt"/>
                          <a:ea typeface="+mn-ea"/>
                          <a:cs typeface="+mn-cs"/>
                        </a:rPr>
                        <a:t>Elegen</a:t>
                      </a:r>
                      <a:r>
                        <a:rPr lang="en-US" sz="1800" kern="1200" dirty="0" smtClean="0">
                          <a:solidFill>
                            <a:schemeClr val="dk1"/>
                          </a:solidFill>
                          <a:effectLst/>
                          <a:latin typeface="+mn-lt"/>
                          <a:ea typeface="+mn-ea"/>
                          <a:cs typeface="+mn-cs"/>
                        </a:rPr>
                        <a:t> IB. (2012). Neurofeedback for the treatment of children and adolescents with ADHD: A randomized and controlled clinical trial using parental reports. </a:t>
                      </a:r>
                      <a:r>
                        <a:rPr lang="en-US" sz="1800" i="1" kern="1200" dirty="0" smtClean="0">
                          <a:solidFill>
                            <a:schemeClr val="dk1"/>
                          </a:solidFill>
                          <a:effectLst/>
                          <a:latin typeface="+mn-lt"/>
                          <a:ea typeface="+mn-ea"/>
                          <a:cs typeface="+mn-cs"/>
                        </a:rPr>
                        <a:t>BMC Psychiatry</a:t>
                      </a:r>
                      <a:r>
                        <a:rPr lang="en-US" sz="1800" kern="1200" dirty="0" smtClean="0">
                          <a:solidFill>
                            <a:schemeClr val="dk1"/>
                          </a:solidFill>
                          <a:effectLst/>
                          <a:latin typeface="+mn-lt"/>
                          <a:ea typeface="+mn-ea"/>
                          <a:cs typeface="+mn-cs"/>
                        </a:rPr>
                        <a:t>, 12:107 </a:t>
                      </a:r>
                      <a:endParaRPr lang="en-US" dirty="0"/>
                    </a:p>
                  </a:txBody>
                  <a:tcPr anchor="ctr"/>
                </a:tc>
                <a:tc hMerge="1">
                  <a:txBody>
                    <a:bodyPr/>
                    <a:lstStyle/>
                    <a:p>
                      <a:endParaRPr lang="en-US" dirty="0"/>
                    </a:p>
                  </a:txBody>
                  <a:tcPr/>
                </a:tc>
              </a:tr>
              <a:tr h="370840">
                <a:tc>
                  <a:txBody>
                    <a:bodyPr/>
                    <a:lstStyle/>
                    <a:p>
                      <a:pPr algn="ctr"/>
                      <a:r>
                        <a:rPr lang="en-US" dirty="0" smtClean="0"/>
                        <a:t>Sample</a:t>
                      </a:r>
                      <a:endParaRPr lang="en-US" dirty="0"/>
                    </a:p>
                  </a:txBody>
                  <a:tcPr anchor="ctr"/>
                </a:tc>
                <a:tc>
                  <a:txBody>
                    <a:bodyPr/>
                    <a:lstStyle/>
                    <a:p>
                      <a:r>
                        <a:rPr lang="en-US" sz="1800" kern="1200" dirty="0" smtClean="0">
                          <a:solidFill>
                            <a:schemeClr val="dk1"/>
                          </a:solidFill>
                          <a:effectLst/>
                          <a:latin typeface="+mn-lt"/>
                          <a:ea typeface="+mn-ea"/>
                          <a:cs typeface="+mn-cs"/>
                        </a:rPr>
                        <a:t>130 ADHD diagnosed children aged 6-18 </a:t>
                      </a:r>
                      <a:endParaRPr lang="en-US" dirty="0"/>
                    </a:p>
                  </a:txBody>
                  <a:tcPr/>
                </a:tc>
              </a:tr>
              <a:tr h="370840">
                <a:tc>
                  <a:txBody>
                    <a:bodyPr/>
                    <a:lstStyle/>
                    <a:p>
                      <a:pPr algn="ctr"/>
                      <a:r>
                        <a:rPr lang="en-US" sz="1800" dirty="0" smtClean="0"/>
                        <a:t>Control</a:t>
                      </a:r>
                    </a:p>
                  </a:txBody>
                  <a:tcPr anchor="ctr"/>
                </a:tc>
                <a:tc>
                  <a:txBody>
                    <a:bodyPr/>
                    <a:lstStyle/>
                    <a:p>
                      <a:r>
                        <a:rPr lang="en-US" dirty="0" smtClean="0"/>
                        <a:t>3 groups:</a:t>
                      </a:r>
                      <a:r>
                        <a:rPr lang="en-US" baseline="0" dirty="0" smtClean="0"/>
                        <a:t> 1.NF; 2. Methylphenidate; 3. Methylphenidate + NF.</a:t>
                      </a:r>
                      <a:endParaRPr lang="en-US" dirty="0"/>
                    </a:p>
                  </a:txBody>
                  <a:tcPr/>
                </a:tc>
              </a:tr>
              <a:tr h="370840">
                <a:tc>
                  <a:txBody>
                    <a:bodyPr/>
                    <a:lstStyle/>
                    <a:p>
                      <a:pPr algn="ctr"/>
                      <a:r>
                        <a:rPr lang="en-US" dirty="0" smtClean="0"/>
                        <a:t>Outcome measurement</a:t>
                      </a:r>
                      <a:endParaRPr lang="en-US" dirty="0"/>
                    </a:p>
                  </a:txBody>
                  <a:tcPr anchor="ctr"/>
                </a:tc>
                <a:tc>
                  <a:txBody>
                    <a:bodyPr/>
                    <a:lstStyle/>
                    <a:p>
                      <a:r>
                        <a:rPr lang="en-GB" sz="1800" kern="1200" dirty="0" smtClean="0">
                          <a:solidFill>
                            <a:schemeClr val="dk1"/>
                          </a:solidFill>
                          <a:effectLst/>
                          <a:latin typeface="+mn-lt"/>
                          <a:ea typeface="+mn-ea"/>
                          <a:cs typeface="+mn-cs"/>
                        </a:rPr>
                        <a:t>Parental reports.</a:t>
                      </a:r>
                      <a:endParaRPr lang="en-US" dirty="0"/>
                    </a:p>
                  </a:txBody>
                  <a:tcPr/>
                </a:tc>
              </a:tr>
              <a:tr h="370840">
                <a:tc>
                  <a:txBody>
                    <a:bodyPr/>
                    <a:lstStyle/>
                    <a:p>
                      <a:pPr algn="ctr"/>
                      <a:r>
                        <a:rPr lang="en-US" dirty="0" smtClean="0"/>
                        <a:t>Results</a:t>
                      </a:r>
                      <a:endParaRPr lang="en-US" dirty="0"/>
                    </a:p>
                  </a:txBody>
                  <a:tcPr anchor="ctr"/>
                </a:tc>
                <a:tc>
                  <a:txBody>
                    <a:bodyPr/>
                    <a:lstStyle/>
                    <a:p>
                      <a:r>
                        <a:rPr lang="en-US" sz="1800" kern="1200" dirty="0" smtClean="0">
                          <a:solidFill>
                            <a:schemeClr val="dk1"/>
                          </a:solidFill>
                          <a:effectLst/>
                          <a:latin typeface="+mn-lt"/>
                          <a:ea typeface="+mn-ea"/>
                          <a:cs typeface="+mn-cs"/>
                        </a:rPr>
                        <a:t>NF as effective as medication.</a:t>
                      </a:r>
                      <a:endParaRPr lang="en-GB" sz="1800" kern="1200" dirty="0">
                        <a:solidFill>
                          <a:schemeClr val="dk1"/>
                        </a:solidFill>
                        <a:effectLst/>
                        <a:latin typeface="+mn-lt"/>
                        <a:ea typeface="+mn-ea"/>
                        <a:cs typeface="+mn-cs"/>
                      </a:endParaRPr>
                    </a:p>
                  </a:txBody>
                  <a:tcPr/>
                </a:tc>
              </a:tr>
              <a:tr h="370840">
                <a:tc>
                  <a:txBody>
                    <a:bodyPr/>
                    <a:lstStyle/>
                    <a:p>
                      <a:pPr algn="ctr"/>
                      <a:r>
                        <a:rPr lang="en-US" sz="1800" dirty="0" smtClean="0">
                          <a:latin typeface="+mn-lt"/>
                        </a:rPr>
                        <a:t>Conclusions</a:t>
                      </a:r>
                      <a:endParaRPr lang="en-US" sz="1800" dirty="0">
                        <a:latin typeface="+mn-lt"/>
                      </a:endParaRPr>
                    </a:p>
                  </a:txBody>
                  <a:tcPr anchor="ctr"/>
                </a:tc>
                <a:tc>
                  <a:txBody>
                    <a:bodyPr/>
                    <a:lstStyle/>
                    <a:p>
                      <a:pPr>
                        <a:spcAft>
                          <a:spcPts val="0"/>
                        </a:spcAft>
                      </a:pPr>
                      <a:r>
                        <a:rPr lang="en-US" sz="1800" kern="1200" dirty="0" smtClean="0">
                          <a:solidFill>
                            <a:schemeClr val="dk1"/>
                          </a:solidFill>
                          <a:effectLst/>
                          <a:latin typeface="+mn-lt"/>
                          <a:ea typeface="+mn-ea"/>
                          <a:cs typeface="+mn-cs"/>
                        </a:rPr>
                        <a:t>“NF produced a significant improvement in the core symptoms of ADHD, which was equivalent to the effects produced by MPH, based on parental reports. This supports the use of NF as an alternative therapy for children and adolescents with ADHD.”</a:t>
                      </a:r>
                      <a:r>
                        <a:rPr lang="en-GB" dirty="0" smtClean="0">
                          <a:effectLst/>
                        </a:rPr>
                        <a:t> </a:t>
                      </a:r>
                      <a:endParaRPr lang="en-GB" sz="1800" dirty="0">
                        <a:effectLst/>
                        <a:latin typeface="+mn-lt"/>
                        <a:ea typeface="ＭＳ 明朝"/>
                        <a:cs typeface="Times New Roman"/>
                      </a:endParaRPr>
                    </a:p>
                  </a:txBody>
                  <a:tcPr marL="68580" marR="68580" marT="0" marB="0"/>
                </a:tc>
              </a:tr>
            </a:tbl>
          </a:graphicData>
        </a:graphic>
      </p:graphicFrame>
    </p:spTree>
    <p:extLst>
      <p:ext uri="{BB962C8B-B14F-4D97-AF65-F5344CB8AC3E}">
        <p14:creationId xmlns:p14="http://schemas.microsoft.com/office/powerpoint/2010/main" val="736943939"/>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1143000"/>
          </a:xfrm>
        </p:spPr>
        <p:txBody>
          <a:bodyPr/>
          <a:lstStyle/>
          <a:p>
            <a:r>
              <a:rPr lang="en-US" dirty="0" smtClean="0"/>
              <a:t>Recent Evidence Base for NF</a:t>
            </a:r>
            <a:endParaRPr lang="en-US" dirty="0"/>
          </a:p>
        </p:txBody>
      </p:sp>
      <p:sp>
        <p:nvSpPr>
          <p:cNvPr id="12" name="Slide Number Placeholder 3"/>
          <p:cNvSpPr>
            <a:spLocks noGrp="1"/>
          </p:cNvSpPr>
          <p:nvPr>
            <p:ph type="sldNum" sz="quarter" idx="12"/>
          </p:nvPr>
        </p:nvSpPr>
        <p:spPr>
          <a:xfrm>
            <a:off x="8557818" y="6469339"/>
            <a:ext cx="586182" cy="365125"/>
          </a:xfrm>
        </p:spPr>
        <p:txBody>
          <a:bodyPr/>
          <a:lstStyle/>
          <a:p>
            <a:fld id="{41D7AA21-27B1-6D4E-8F2F-86EB4B977592}" type="slidenum">
              <a:rPr lang="en-US" smtClean="0"/>
              <a:t>27</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187877778"/>
              </p:ext>
            </p:extLst>
          </p:nvPr>
        </p:nvGraphicFramePr>
        <p:xfrm>
          <a:off x="330200" y="1066800"/>
          <a:ext cx="8470900" cy="5227319"/>
        </p:xfrm>
        <a:graphic>
          <a:graphicData uri="http://schemas.openxmlformats.org/drawingml/2006/table">
            <a:tbl>
              <a:tblPr firstRow="1" bandRow="1">
                <a:tableStyleId>{5C22544A-7EE6-4342-B048-85BDC9FD1C3A}</a:tableStyleId>
              </a:tblPr>
              <a:tblGrid>
                <a:gridCol w="1498600"/>
                <a:gridCol w="6972300"/>
              </a:tblGrid>
              <a:tr h="370840">
                <a:tc gridSpan="2">
                  <a:txBody>
                    <a:bodyPr/>
                    <a:lstStyle/>
                    <a:p>
                      <a:pPr algn="ctr"/>
                      <a:r>
                        <a:rPr lang="en-US" sz="1800" b="1" kern="1200" dirty="0" smtClean="0">
                          <a:solidFill>
                            <a:schemeClr val="lt1"/>
                          </a:solidFill>
                          <a:effectLst/>
                          <a:latin typeface="+mn-lt"/>
                          <a:ea typeface="+mn-ea"/>
                          <a:cs typeface="+mn-cs"/>
                        </a:rPr>
                        <a:t>Applied Psychophysiology and Biofeedback</a:t>
                      </a:r>
                      <a:r>
                        <a:rPr lang="en-GB" dirty="0" smtClean="0">
                          <a:effectLst/>
                        </a:rPr>
                        <a:t> </a:t>
                      </a:r>
                      <a:r>
                        <a:rPr lang="en-US" sz="1800" i="0" kern="1200" dirty="0" smtClean="0">
                          <a:solidFill>
                            <a:schemeClr val="bg1"/>
                          </a:solidFill>
                          <a:effectLst/>
                          <a:latin typeface="+mn-lt"/>
                          <a:ea typeface="+mn-ea"/>
                          <a:cs typeface="+mn-cs"/>
                        </a:rPr>
                        <a:t>– 2002</a:t>
                      </a:r>
                      <a:endParaRPr lang="en-US" i="0" dirty="0">
                        <a:solidFill>
                          <a:schemeClr val="bg1"/>
                        </a:solidFill>
                      </a:endParaRPr>
                    </a:p>
                  </a:txBody>
                  <a:tcPr/>
                </a:tc>
                <a:tc hMerge="1">
                  <a:txBody>
                    <a:bodyPr/>
                    <a:lstStyle/>
                    <a:p>
                      <a:endParaRPr lang="en-US" dirty="0"/>
                    </a:p>
                  </a:txBody>
                  <a:tcPr/>
                </a:tc>
              </a:tr>
              <a:tr h="370840">
                <a:tc gridSpan="2">
                  <a:txBody>
                    <a:bodyPr/>
                    <a:lstStyle/>
                    <a:p>
                      <a:pPr algn="ctr"/>
                      <a:r>
                        <a:rPr lang="en-US" sz="1800" kern="1200" dirty="0" err="1" smtClean="0">
                          <a:solidFill>
                            <a:schemeClr val="dk1"/>
                          </a:solidFill>
                          <a:effectLst/>
                          <a:latin typeface="+mn-lt"/>
                          <a:ea typeface="+mn-ea"/>
                          <a:cs typeface="+mn-cs"/>
                        </a:rPr>
                        <a:t>Monastra</a:t>
                      </a:r>
                      <a:r>
                        <a:rPr lang="en-US" sz="1800" kern="1200" dirty="0" smtClean="0">
                          <a:solidFill>
                            <a:schemeClr val="dk1"/>
                          </a:solidFill>
                          <a:effectLst/>
                          <a:latin typeface="+mn-lt"/>
                          <a:ea typeface="+mn-ea"/>
                          <a:cs typeface="+mn-cs"/>
                        </a:rPr>
                        <a:t>, V.J., </a:t>
                      </a:r>
                      <a:r>
                        <a:rPr lang="en-US" sz="1800" kern="1200" dirty="0" err="1" smtClean="0">
                          <a:solidFill>
                            <a:schemeClr val="dk1"/>
                          </a:solidFill>
                          <a:effectLst/>
                          <a:latin typeface="+mn-lt"/>
                          <a:ea typeface="+mn-ea"/>
                          <a:cs typeface="+mn-cs"/>
                        </a:rPr>
                        <a:t>Monastra</a:t>
                      </a:r>
                      <a:r>
                        <a:rPr lang="en-US" sz="1800" kern="1200" dirty="0" smtClean="0">
                          <a:solidFill>
                            <a:schemeClr val="dk1"/>
                          </a:solidFill>
                          <a:effectLst/>
                          <a:latin typeface="+mn-lt"/>
                          <a:ea typeface="+mn-ea"/>
                          <a:cs typeface="+mn-cs"/>
                        </a:rPr>
                        <a:t>, D.M. &amp; George, S. (2002) </a:t>
                      </a:r>
                      <a:r>
                        <a:rPr lang="en-US" sz="1800" i="1" kern="1200" dirty="0" smtClean="0">
                          <a:solidFill>
                            <a:schemeClr val="dk1"/>
                          </a:solidFill>
                          <a:effectLst/>
                          <a:latin typeface="+mn-lt"/>
                          <a:ea typeface="+mn-ea"/>
                          <a:cs typeface="+mn-cs"/>
                        </a:rPr>
                        <a:t>The effects of stimulant therapy, EEG biofeedback, and parenting style on the primary symptoms of attention-deficit/hyperactivity disorder</a:t>
                      </a:r>
                      <a:r>
                        <a:rPr lang="en-US" sz="1800" kern="1200" dirty="0" smtClean="0">
                          <a:solidFill>
                            <a:schemeClr val="dk1"/>
                          </a:solidFill>
                          <a:effectLst/>
                          <a:latin typeface="+mn-lt"/>
                          <a:ea typeface="+mn-ea"/>
                          <a:cs typeface="+mn-cs"/>
                        </a:rPr>
                        <a:t>. Applied Psychophysiology and Biofeedback, </a:t>
                      </a:r>
                      <a:r>
                        <a:rPr lang="en-US" sz="1800" kern="1200" dirty="0" err="1" smtClean="0">
                          <a:solidFill>
                            <a:schemeClr val="dk1"/>
                          </a:solidFill>
                          <a:effectLst/>
                          <a:latin typeface="+mn-lt"/>
                          <a:ea typeface="+mn-ea"/>
                          <a:cs typeface="+mn-cs"/>
                        </a:rPr>
                        <a:t>Vol</a:t>
                      </a:r>
                      <a:r>
                        <a:rPr lang="en-US" sz="1800" kern="1200" dirty="0" smtClean="0">
                          <a:solidFill>
                            <a:schemeClr val="dk1"/>
                          </a:solidFill>
                          <a:effectLst/>
                          <a:latin typeface="+mn-lt"/>
                          <a:ea typeface="+mn-ea"/>
                          <a:cs typeface="+mn-cs"/>
                        </a:rPr>
                        <a:t> 27, No 4, p231-249</a:t>
                      </a:r>
                      <a:r>
                        <a:rPr lang="en-GB" dirty="0" smtClean="0">
                          <a:effectLst/>
                        </a:rPr>
                        <a:t> </a:t>
                      </a:r>
                      <a:endParaRPr lang="en-US" dirty="0"/>
                    </a:p>
                  </a:txBody>
                  <a:tcPr anchor="ctr"/>
                </a:tc>
                <a:tc hMerge="1">
                  <a:txBody>
                    <a:bodyPr/>
                    <a:lstStyle/>
                    <a:p>
                      <a:endParaRPr lang="en-US" dirty="0"/>
                    </a:p>
                  </a:txBody>
                  <a:tcPr/>
                </a:tc>
              </a:tr>
              <a:tr h="370840">
                <a:tc>
                  <a:txBody>
                    <a:bodyPr/>
                    <a:lstStyle/>
                    <a:p>
                      <a:pPr algn="ctr"/>
                      <a:r>
                        <a:rPr lang="en-US" smtClean="0"/>
                        <a:t>Sample</a:t>
                      </a:r>
                      <a:endParaRPr lang="en-US" dirty="0"/>
                    </a:p>
                  </a:txBody>
                  <a:tcPr anchor="ctr"/>
                </a:tc>
                <a:tc>
                  <a:txBody>
                    <a:bodyPr/>
                    <a:lstStyle/>
                    <a:p>
                      <a:r>
                        <a:rPr lang="en-US" sz="1800" kern="1200" dirty="0" smtClean="0">
                          <a:solidFill>
                            <a:schemeClr val="dk1"/>
                          </a:solidFill>
                          <a:effectLst/>
                          <a:latin typeface="+mn-lt"/>
                          <a:ea typeface="+mn-ea"/>
                          <a:cs typeface="+mn-cs"/>
                        </a:rPr>
                        <a:t>100 children aged 6-19 with ADHD</a:t>
                      </a:r>
                      <a:r>
                        <a:rPr lang="en-US" sz="1800" kern="1200" baseline="0" dirty="0" smtClean="0">
                          <a:solidFill>
                            <a:schemeClr val="dk1"/>
                          </a:solidFill>
                          <a:effectLst/>
                          <a:latin typeface="+mn-lt"/>
                          <a:ea typeface="+mn-ea"/>
                          <a:cs typeface="+mn-cs"/>
                        </a:rPr>
                        <a:t> diagnosis</a:t>
                      </a:r>
                      <a:endParaRPr lang="en-US" dirty="0"/>
                    </a:p>
                  </a:txBody>
                  <a:tcPr/>
                </a:tc>
              </a:tr>
              <a:tr h="370840">
                <a:tc>
                  <a:txBody>
                    <a:bodyPr/>
                    <a:lstStyle/>
                    <a:p>
                      <a:pPr algn="ctr"/>
                      <a:r>
                        <a:rPr lang="en-US" sz="1800" dirty="0" smtClean="0"/>
                        <a:t>Control</a:t>
                      </a:r>
                    </a:p>
                  </a:txBody>
                  <a:tcPr anchor="ctr"/>
                </a:tc>
                <a:tc>
                  <a:txBody>
                    <a:bodyPr/>
                    <a:lstStyle/>
                    <a:p>
                      <a:r>
                        <a:rPr lang="en-US" baseline="0" dirty="0" smtClean="0"/>
                        <a:t>Group 1.Ritalin + academic support + parental coaching; 2. As 1 + NF.</a:t>
                      </a:r>
                      <a:endParaRPr lang="en-US" dirty="0"/>
                    </a:p>
                  </a:txBody>
                  <a:tcPr/>
                </a:tc>
              </a:tr>
              <a:tr h="370840">
                <a:tc>
                  <a:txBody>
                    <a:bodyPr/>
                    <a:lstStyle/>
                    <a:p>
                      <a:pPr algn="ctr"/>
                      <a:r>
                        <a:rPr lang="en-US" dirty="0" smtClean="0"/>
                        <a:t>Outcome measurement</a:t>
                      </a:r>
                      <a:endParaRPr lang="en-US" dirty="0"/>
                    </a:p>
                  </a:txBody>
                  <a:tcPr anchor="ctr"/>
                </a:tc>
                <a:tc>
                  <a:txBody>
                    <a:bodyPr/>
                    <a:lstStyle/>
                    <a:p>
                      <a:r>
                        <a:rPr lang="en-GB" sz="1800" kern="1200" dirty="0" smtClean="0">
                          <a:solidFill>
                            <a:schemeClr val="dk1"/>
                          </a:solidFill>
                          <a:effectLst/>
                          <a:latin typeface="+mn-lt"/>
                          <a:ea typeface="+mn-ea"/>
                          <a:cs typeface="+mn-cs"/>
                        </a:rPr>
                        <a:t>Parent</a:t>
                      </a:r>
                      <a:r>
                        <a:rPr lang="en-GB" sz="1800" kern="1200" baseline="0" dirty="0" smtClean="0">
                          <a:solidFill>
                            <a:schemeClr val="dk1"/>
                          </a:solidFill>
                          <a:effectLst/>
                          <a:latin typeface="+mn-lt"/>
                          <a:ea typeface="+mn-ea"/>
                          <a:cs typeface="+mn-cs"/>
                        </a:rPr>
                        <a:t> &amp; teacher rating scales.</a:t>
                      </a:r>
                    </a:p>
                    <a:p>
                      <a:r>
                        <a:rPr lang="en-GB" sz="1800" kern="1200" baseline="0" dirty="0" smtClean="0">
                          <a:solidFill>
                            <a:schemeClr val="dk1"/>
                          </a:solidFill>
                          <a:effectLst/>
                          <a:latin typeface="+mn-lt"/>
                          <a:ea typeface="+mn-ea"/>
                          <a:cs typeface="+mn-cs"/>
                        </a:rPr>
                        <a:t>EEG measurement in areas associated with attention.</a:t>
                      </a:r>
                    </a:p>
                    <a:p>
                      <a:r>
                        <a:rPr lang="en-GB" sz="1800" kern="1200" baseline="0" dirty="0" smtClean="0">
                          <a:solidFill>
                            <a:schemeClr val="dk1"/>
                          </a:solidFill>
                          <a:effectLst/>
                          <a:latin typeface="+mn-lt"/>
                          <a:ea typeface="+mn-ea"/>
                          <a:cs typeface="+mn-cs"/>
                        </a:rPr>
                        <a:t>Attention &amp; impulsiveness test.</a:t>
                      </a:r>
                      <a:endParaRPr lang="en-US" dirty="0"/>
                    </a:p>
                  </a:txBody>
                  <a:tcPr/>
                </a:tc>
              </a:tr>
              <a:tr h="370840">
                <a:tc>
                  <a:txBody>
                    <a:bodyPr/>
                    <a:lstStyle/>
                    <a:p>
                      <a:pPr algn="ctr"/>
                      <a:r>
                        <a:rPr lang="en-US" dirty="0" smtClean="0"/>
                        <a:t>Results</a:t>
                      </a:r>
                      <a:endParaRPr lang="en-US" dirty="0"/>
                    </a:p>
                  </a:txBody>
                  <a:tcPr anchor="ctr"/>
                </a:tc>
                <a:tc>
                  <a:txBody>
                    <a:bodyPr/>
                    <a:lstStyle/>
                    <a:p>
                      <a:r>
                        <a:rPr lang="en-US" sz="1800" kern="1200" dirty="0" smtClean="0">
                          <a:solidFill>
                            <a:schemeClr val="dk1"/>
                          </a:solidFill>
                          <a:effectLst/>
                          <a:latin typeface="+mn-lt"/>
                          <a:ea typeface="+mn-ea"/>
                          <a:cs typeface="+mn-cs"/>
                        </a:rPr>
                        <a:t>After</a:t>
                      </a:r>
                      <a:r>
                        <a:rPr lang="en-US" sz="1800" kern="1200" baseline="0" dirty="0" smtClean="0">
                          <a:solidFill>
                            <a:schemeClr val="dk1"/>
                          </a:solidFill>
                          <a:effectLst/>
                          <a:latin typeface="+mn-lt"/>
                          <a:ea typeface="+mn-ea"/>
                          <a:cs typeface="+mn-cs"/>
                        </a:rPr>
                        <a:t> 1 year, control group (no NF) improvement not robust.</a:t>
                      </a:r>
                    </a:p>
                    <a:p>
                      <a:r>
                        <a:rPr lang="en-US" sz="1800" kern="1200" baseline="0" dirty="0" smtClean="0">
                          <a:solidFill>
                            <a:schemeClr val="dk1"/>
                          </a:solidFill>
                          <a:effectLst/>
                          <a:latin typeface="+mn-lt"/>
                          <a:ea typeface="+mn-ea"/>
                          <a:cs typeface="+mn-cs"/>
                        </a:rPr>
                        <a:t>NF group showed significant improvement.</a:t>
                      </a:r>
                    </a:p>
                    <a:p>
                      <a:r>
                        <a:rPr lang="en-US" sz="1800" kern="1200" baseline="0" dirty="0" smtClean="0">
                          <a:solidFill>
                            <a:schemeClr val="dk1"/>
                          </a:solidFill>
                          <a:effectLst/>
                          <a:latin typeface="+mn-lt"/>
                          <a:ea typeface="+mn-ea"/>
                          <a:cs typeface="+mn-cs"/>
                        </a:rPr>
                        <a:t>Whilst Ritalin still being taken, only NF group showed improvement in EEG activity to ‘normal’ levels.</a:t>
                      </a:r>
                      <a:endParaRPr lang="en-GB" sz="1800" kern="1200" dirty="0">
                        <a:solidFill>
                          <a:schemeClr val="dk1"/>
                        </a:solidFill>
                        <a:effectLst/>
                        <a:latin typeface="+mn-lt"/>
                        <a:ea typeface="+mn-ea"/>
                        <a:cs typeface="+mn-cs"/>
                      </a:endParaRPr>
                    </a:p>
                  </a:txBody>
                  <a:tcPr/>
                </a:tc>
              </a:tr>
              <a:tr h="370840">
                <a:tc>
                  <a:txBody>
                    <a:bodyPr/>
                    <a:lstStyle/>
                    <a:p>
                      <a:pPr algn="ctr"/>
                      <a:r>
                        <a:rPr lang="en-US" sz="1800" dirty="0" smtClean="0">
                          <a:latin typeface="+mn-lt"/>
                        </a:rPr>
                        <a:t>Conclusions</a:t>
                      </a:r>
                      <a:endParaRPr lang="en-US" sz="1800" dirty="0">
                        <a:latin typeface="+mn-lt"/>
                      </a:endParaRPr>
                    </a:p>
                  </a:txBody>
                  <a:tcPr anchor="ctr"/>
                </a:tc>
                <a:tc>
                  <a:txBody>
                    <a:bodyPr/>
                    <a:lstStyle/>
                    <a:p>
                      <a:pPr>
                        <a:spcAft>
                          <a:spcPts val="0"/>
                        </a:spcAft>
                      </a:pPr>
                      <a:r>
                        <a:rPr lang="en-US" sz="1800" kern="1200" dirty="0" smtClean="0">
                          <a:solidFill>
                            <a:schemeClr val="dk1"/>
                          </a:solidFill>
                          <a:effectLst/>
                          <a:latin typeface="+mn-lt"/>
                          <a:ea typeface="+mn-ea"/>
                          <a:cs typeface="+mn-cs"/>
                        </a:rPr>
                        <a:t>“stimulant therapy would appear to constitute a type of prophylactic intervention, reducing or preventing the expression of symptoms without causing an enduring change in the underlying neuropathy of ADHD”.</a:t>
                      </a:r>
                      <a:endParaRPr lang="en-GB" sz="1800" dirty="0">
                        <a:effectLst/>
                        <a:latin typeface="+mn-lt"/>
                        <a:ea typeface="ＭＳ 明朝"/>
                        <a:cs typeface="Times New Roman"/>
                      </a:endParaRPr>
                    </a:p>
                  </a:txBody>
                  <a:tcPr marL="68580" marR="68580" marT="0" marB="0"/>
                </a:tc>
              </a:tr>
            </a:tbl>
          </a:graphicData>
        </a:graphic>
      </p:graphicFrame>
    </p:spTree>
    <p:extLst>
      <p:ext uri="{BB962C8B-B14F-4D97-AF65-F5344CB8AC3E}">
        <p14:creationId xmlns:p14="http://schemas.microsoft.com/office/powerpoint/2010/main" val="2649282278"/>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1143000"/>
          </a:xfrm>
        </p:spPr>
        <p:txBody>
          <a:bodyPr/>
          <a:lstStyle/>
          <a:p>
            <a:r>
              <a:rPr lang="en-US" dirty="0" smtClean="0"/>
              <a:t>Recent Evidence Base for NF</a:t>
            </a:r>
            <a:endParaRPr lang="en-US" dirty="0"/>
          </a:p>
        </p:txBody>
      </p:sp>
      <p:sp>
        <p:nvSpPr>
          <p:cNvPr id="12" name="Slide Number Placeholder 3"/>
          <p:cNvSpPr>
            <a:spLocks noGrp="1"/>
          </p:cNvSpPr>
          <p:nvPr>
            <p:ph type="sldNum" sz="quarter" idx="12"/>
          </p:nvPr>
        </p:nvSpPr>
        <p:spPr>
          <a:xfrm>
            <a:off x="8557818" y="6469339"/>
            <a:ext cx="586182" cy="365125"/>
          </a:xfrm>
        </p:spPr>
        <p:txBody>
          <a:bodyPr/>
          <a:lstStyle/>
          <a:p>
            <a:fld id="{41D7AA21-27B1-6D4E-8F2F-86EB4B977592}" type="slidenum">
              <a:rPr lang="en-US" smtClean="0"/>
              <a:t>28</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873688699"/>
              </p:ext>
            </p:extLst>
          </p:nvPr>
        </p:nvGraphicFramePr>
        <p:xfrm>
          <a:off x="330200" y="1066800"/>
          <a:ext cx="8470900" cy="4952999"/>
        </p:xfrm>
        <a:graphic>
          <a:graphicData uri="http://schemas.openxmlformats.org/drawingml/2006/table">
            <a:tbl>
              <a:tblPr firstRow="1" bandRow="1">
                <a:tableStyleId>{5C22544A-7EE6-4342-B048-85BDC9FD1C3A}</a:tableStyleId>
              </a:tblPr>
              <a:tblGrid>
                <a:gridCol w="1498600"/>
                <a:gridCol w="6972300"/>
              </a:tblGrid>
              <a:tr h="370840">
                <a:tc gridSpan="2">
                  <a:txBody>
                    <a:bodyPr/>
                    <a:lstStyle/>
                    <a:p>
                      <a:pPr algn="ctr"/>
                      <a:r>
                        <a:rPr lang="en-US" sz="1800" b="1" kern="1200" dirty="0" smtClean="0">
                          <a:solidFill>
                            <a:schemeClr val="lt1"/>
                          </a:solidFill>
                          <a:effectLst/>
                          <a:latin typeface="+mn-lt"/>
                          <a:ea typeface="+mn-ea"/>
                          <a:cs typeface="+mn-cs"/>
                        </a:rPr>
                        <a:t>Child and Adolescent Psychiatric Clinics of North America</a:t>
                      </a:r>
                      <a:r>
                        <a:rPr lang="en-GB" dirty="0" smtClean="0">
                          <a:effectLst/>
                        </a:rPr>
                        <a:t> </a:t>
                      </a:r>
                      <a:r>
                        <a:rPr lang="en-US" sz="1800" i="0" kern="1200" dirty="0" smtClean="0">
                          <a:solidFill>
                            <a:schemeClr val="bg1"/>
                          </a:solidFill>
                          <a:effectLst/>
                          <a:latin typeface="+mn-lt"/>
                          <a:ea typeface="+mn-ea"/>
                          <a:cs typeface="+mn-cs"/>
                        </a:rPr>
                        <a:t>– 2005</a:t>
                      </a:r>
                      <a:endParaRPr lang="en-US" i="0" dirty="0">
                        <a:solidFill>
                          <a:schemeClr val="bg1"/>
                        </a:solidFill>
                      </a:endParaRPr>
                    </a:p>
                  </a:txBody>
                  <a:tcPr/>
                </a:tc>
                <a:tc hMerge="1">
                  <a:txBody>
                    <a:bodyPr/>
                    <a:lstStyle/>
                    <a:p>
                      <a:endParaRPr lang="en-US" dirty="0"/>
                    </a:p>
                  </a:txBody>
                  <a:tcPr/>
                </a:tc>
              </a:tr>
              <a:tr h="370840">
                <a:tc gridSpan="2">
                  <a:txBody>
                    <a:bodyPr/>
                    <a:lstStyle/>
                    <a:p>
                      <a:pPr algn="ctr"/>
                      <a:r>
                        <a:rPr lang="en-US" sz="1800" kern="1200" dirty="0" err="1" smtClean="0">
                          <a:solidFill>
                            <a:schemeClr val="dk1"/>
                          </a:solidFill>
                          <a:effectLst/>
                          <a:latin typeface="+mn-lt"/>
                          <a:ea typeface="+mn-ea"/>
                          <a:cs typeface="+mn-cs"/>
                        </a:rPr>
                        <a:t>Monastra</a:t>
                      </a:r>
                      <a:r>
                        <a:rPr lang="en-US" sz="1800" kern="1200" dirty="0" smtClean="0">
                          <a:solidFill>
                            <a:schemeClr val="dk1"/>
                          </a:solidFill>
                          <a:effectLst/>
                          <a:latin typeface="+mn-lt"/>
                          <a:ea typeface="+mn-ea"/>
                          <a:cs typeface="+mn-cs"/>
                        </a:rPr>
                        <a:t> VJ (2005). Electroencephalographic biofeedback (</a:t>
                      </a:r>
                      <a:r>
                        <a:rPr lang="en-US" sz="1800" kern="1200" dirty="0" err="1" smtClean="0">
                          <a:solidFill>
                            <a:schemeClr val="dk1"/>
                          </a:solidFill>
                          <a:effectLst/>
                          <a:latin typeface="+mn-lt"/>
                          <a:ea typeface="+mn-ea"/>
                          <a:cs typeface="+mn-cs"/>
                        </a:rPr>
                        <a:t>neurotherapy</a:t>
                      </a:r>
                      <a:r>
                        <a:rPr lang="en-US" sz="1800" kern="1200" dirty="0" smtClean="0">
                          <a:solidFill>
                            <a:schemeClr val="dk1"/>
                          </a:solidFill>
                          <a:effectLst/>
                          <a:latin typeface="+mn-lt"/>
                          <a:ea typeface="+mn-ea"/>
                          <a:cs typeface="+mn-cs"/>
                        </a:rPr>
                        <a:t>) as a treatment for attention deficit hyperactivity disorder: rationale and empirical foundation. </a:t>
                      </a:r>
                      <a:r>
                        <a:rPr lang="en-US" sz="1800" i="1" kern="1200" dirty="0" smtClean="0">
                          <a:solidFill>
                            <a:schemeClr val="dk1"/>
                          </a:solidFill>
                          <a:effectLst/>
                          <a:latin typeface="+mn-lt"/>
                          <a:ea typeface="+mn-ea"/>
                          <a:cs typeface="+mn-cs"/>
                        </a:rPr>
                        <a:t>Child </a:t>
                      </a:r>
                      <a:r>
                        <a:rPr lang="en-US" sz="1800" i="1" kern="1200" dirty="0" err="1" smtClean="0">
                          <a:solidFill>
                            <a:schemeClr val="dk1"/>
                          </a:solidFill>
                          <a:effectLst/>
                          <a:latin typeface="+mn-lt"/>
                          <a:ea typeface="+mn-ea"/>
                          <a:cs typeface="+mn-cs"/>
                        </a:rPr>
                        <a:t>Adolesc</a:t>
                      </a:r>
                      <a:r>
                        <a:rPr lang="en-US" sz="1800" i="1" kern="1200" dirty="0" smtClean="0">
                          <a:solidFill>
                            <a:schemeClr val="dk1"/>
                          </a:solidFill>
                          <a:effectLst/>
                          <a:latin typeface="+mn-lt"/>
                          <a:ea typeface="+mn-ea"/>
                          <a:cs typeface="+mn-cs"/>
                        </a:rPr>
                        <a:t> Psychiatric </a:t>
                      </a:r>
                      <a:r>
                        <a:rPr lang="en-US" sz="1800" i="1" kern="1200" dirty="0" err="1" smtClean="0">
                          <a:solidFill>
                            <a:schemeClr val="dk1"/>
                          </a:solidFill>
                          <a:effectLst/>
                          <a:latin typeface="+mn-lt"/>
                          <a:ea typeface="+mn-ea"/>
                          <a:cs typeface="+mn-cs"/>
                        </a:rPr>
                        <a:t>Clin</a:t>
                      </a:r>
                      <a:r>
                        <a:rPr lang="en-US" sz="1800" i="1" kern="1200" dirty="0" smtClean="0">
                          <a:solidFill>
                            <a:schemeClr val="dk1"/>
                          </a:solidFill>
                          <a:effectLst/>
                          <a:latin typeface="+mn-lt"/>
                          <a:ea typeface="+mn-ea"/>
                          <a:cs typeface="+mn-cs"/>
                        </a:rPr>
                        <a:t> N Am, </a:t>
                      </a:r>
                      <a:r>
                        <a:rPr lang="en-US" sz="1800" kern="1200" dirty="0" smtClean="0">
                          <a:solidFill>
                            <a:schemeClr val="dk1"/>
                          </a:solidFill>
                          <a:effectLst/>
                          <a:latin typeface="+mn-lt"/>
                          <a:ea typeface="+mn-ea"/>
                          <a:cs typeface="+mn-cs"/>
                        </a:rPr>
                        <a:t>14, 55– 82 </a:t>
                      </a:r>
                      <a:endParaRPr lang="en-US" dirty="0"/>
                    </a:p>
                  </a:txBody>
                  <a:tcPr anchor="ctr"/>
                </a:tc>
                <a:tc hMerge="1">
                  <a:txBody>
                    <a:bodyPr/>
                    <a:lstStyle/>
                    <a:p>
                      <a:endParaRPr lang="en-US" dirty="0"/>
                    </a:p>
                  </a:txBody>
                  <a:tcPr/>
                </a:tc>
              </a:tr>
              <a:tr h="370840">
                <a:tc>
                  <a:txBody>
                    <a:bodyPr/>
                    <a:lstStyle/>
                    <a:p>
                      <a:pPr algn="ctr"/>
                      <a:r>
                        <a:rPr lang="en-US" smtClean="0"/>
                        <a:t>Sample</a:t>
                      </a:r>
                      <a:endParaRPr lang="en-US" dirty="0"/>
                    </a:p>
                  </a:txBody>
                  <a:tcPr anchor="ctr"/>
                </a:tc>
                <a:tc>
                  <a:txBody>
                    <a:bodyPr/>
                    <a:lstStyle/>
                    <a:p>
                      <a:r>
                        <a:rPr lang="en-US" sz="1800" kern="1200" dirty="0" smtClean="0">
                          <a:solidFill>
                            <a:schemeClr val="dk1"/>
                          </a:solidFill>
                          <a:effectLst/>
                          <a:latin typeface="+mn-lt"/>
                          <a:ea typeface="+mn-ea"/>
                          <a:cs typeface="+mn-cs"/>
                        </a:rPr>
                        <a:t>100 children aged 6-19 with ADHD</a:t>
                      </a:r>
                      <a:r>
                        <a:rPr lang="en-US" sz="1800" kern="1200" baseline="0" dirty="0" smtClean="0">
                          <a:solidFill>
                            <a:schemeClr val="dk1"/>
                          </a:solidFill>
                          <a:effectLst/>
                          <a:latin typeface="+mn-lt"/>
                          <a:ea typeface="+mn-ea"/>
                          <a:cs typeface="+mn-cs"/>
                        </a:rPr>
                        <a:t> diagnosis</a:t>
                      </a:r>
                      <a:endParaRPr lang="en-US" dirty="0"/>
                    </a:p>
                  </a:txBody>
                  <a:tcPr/>
                </a:tc>
              </a:tr>
              <a:tr h="370840">
                <a:tc>
                  <a:txBody>
                    <a:bodyPr/>
                    <a:lstStyle/>
                    <a:p>
                      <a:pPr algn="ctr"/>
                      <a:r>
                        <a:rPr lang="en-US" sz="1800" dirty="0" smtClean="0"/>
                        <a:t>Control</a:t>
                      </a:r>
                    </a:p>
                  </a:txBody>
                  <a:tcPr anchor="ctr"/>
                </a:tc>
                <a:tc>
                  <a:txBody>
                    <a:bodyPr/>
                    <a:lstStyle/>
                    <a:p>
                      <a:r>
                        <a:rPr lang="en-US" baseline="0" dirty="0" smtClean="0"/>
                        <a:t>Group 1.Ritalin + academic support + parental coaching; 2. As 1 + NF.</a:t>
                      </a:r>
                      <a:endParaRPr lang="en-US" dirty="0"/>
                    </a:p>
                  </a:txBody>
                  <a:tcPr/>
                </a:tc>
              </a:tr>
              <a:tr h="370840">
                <a:tc>
                  <a:txBody>
                    <a:bodyPr/>
                    <a:lstStyle/>
                    <a:p>
                      <a:pPr algn="ctr"/>
                      <a:r>
                        <a:rPr lang="en-US" dirty="0" smtClean="0"/>
                        <a:t>Outcome measurement</a:t>
                      </a:r>
                      <a:endParaRPr lang="en-US" dirty="0"/>
                    </a:p>
                  </a:txBody>
                  <a:tcPr anchor="ctr"/>
                </a:tc>
                <a:tc>
                  <a:txBody>
                    <a:bodyPr/>
                    <a:lstStyle/>
                    <a:p>
                      <a:r>
                        <a:rPr lang="en-GB" sz="1800" kern="1200" dirty="0" smtClean="0">
                          <a:solidFill>
                            <a:schemeClr val="dk1"/>
                          </a:solidFill>
                          <a:effectLst/>
                          <a:latin typeface="+mn-lt"/>
                          <a:ea typeface="+mn-ea"/>
                          <a:cs typeface="+mn-cs"/>
                        </a:rPr>
                        <a:t>Parent</a:t>
                      </a:r>
                      <a:r>
                        <a:rPr lang="en-GB" sz="1800" kern="1200" baseline="0" dirty="0" smtClean="0">
                          <a:solidFill>
                            <a:schemeClr val="dk1"/>
                          </a:solidFill>
                          <a:effectLst/>
                          <a:latin typeface="+mn-lt"/>
                          <a:ea typeface="+mn-ea"/>
                          <a:cs typeface="+mn-cs"/>
                        </a:rPr>
                        <a:t> &amp; teacher rating scales.</a:t>
                      </a:r>
                    </a:p>
                    <a:p>
                      <a:r>
                        <a:rPr lang="en-GB" sz="1800" kern="1200" baseline="0" dirty="0" smtClean="0">
                          <a:solidFill>
                            <a:schemeClr val="dk1"/>
                          </a:solidFill>
                          <a:effectLst/>
                          <a:latin typeface="+mn-lt"/>
                          <a:ea typeface="+mn-ea"/>
                          <a:cs typeface="+mn-cs"/>
                        </a:rPr>
                        <a:t>EEG measurement in areas associated with attention.</a:t>
                      </a:r>
                    </a:p>
                    <a:p>
                      <a:r>
                        <a:rPr lang="en-GB" sz="1800" kern="1200" baseline="0" dirty="0" smtClean="0">
                          <a:solidFill>
                            <a:schemeClr val="dk1"/>
                          </a:solidFill>
                          <a:effectLst/>
                          <a:latin typeface="+mn-lt"/>
                          <a:ea typeface="+mn-ea"/>
                          <a:cs typeface="+mn-cs"/>
                        </a:rPr>
                        <a:t>Attention &amp; impulsiveness test.</a:t>
                      </a:r>
                      <a:endParaRPr lang="en-US" dirty="0"/>
                    </a:p>
                  </a:txBody>
                  <a:tcPr/>
                </a:tc>
              </a:tr>
              <a:tr h="370840">
                <a:tc>
                  <a:txBody>
                    <a:bodyPr/>
                    <a:lstStyle/>
                    <a:p>
                      <a:pPr algn="ctr"/>
                      <a:r>
                        <a:rPr lang="en-US" dirty="0" smtClean="0"/>
                        <a:t>Results</a:t>
                      </a:r>
                      <a:endParaRPr lang="en-US" dirty="0"/>
                    </a:p>
                  </a:txBody>
                  <a:tcPr anchor="ctr"/>
                </a:tc>
                <a:tc>
                  <a:txBody>
                    <a:bodyPr/>
                    <a:lstStyle/>
                    <a:p>
                      <a:r>
                        <a:rPr lang="en-US" sz="1800" kern="1200" dirty="0" smtClean="0">
                          <a:solidFill>
                            <a:schemeClr val="dk1"/>
                          </a:solidFill>
                          <a:effectLst/>
                          <a:latin typeface="+mn-lt"/>
                          <a:ea typeface="+mn-ea"/>
                          <a:cs typeface="+mn-cs"/>
                        </a:rPr>
                        <a:t>Follow-on study</a:t>
                      </a:r>
                      <a:r>
                        <a:rPr lang="en-US" sz="1800" kern="1200" baseline="0" dirty="0" smtClean="0">
                          <a:solidFill>
                            <a:schemeClr val="dk1"/>
                          </a:solidFill>
                          <a:effectLst/>
                          <a:latin typeface="+mn-lt"/>
                          <a:ea typeface="+mn-ea"/>
                          <a:cs typeface="+mn-cs"/>
                        </a:rPr>
                        <a:t> to </a:t>
                      </a:r>
                      <a:r>
                        <a:rPr lang="en-US" sz="1800" kern="1200" baseline="0" dirty="0" err="1" smtClean="0">
                          <a:solidFill>
                            <a:schemeClr val="dk1"/>
                          </a:solidFill>
                          <a:effectLst/>
                          <a:latin typeface="+mn-lt"/>
                          <a:ea typeface="+mn-ea"/>
                          <a:cs typeface="+mn-cs"/>
                        </a:rPr>
                        <a:t>Monastra</a:t>
                      </a:r>
                      <a:r>
                        <a:rPr lang="en-US" sz="1800" kern="1200" baseline="0" dirty="0" smtClean="0">
                          <a:solidFill>
                            <a:schemeClr val="dk1"/>
                          </a:solidFill>
                          <a:effectLst/>
                          <a:latin typeface="+mn-lt"/>
                          <a:ea typeface="+mn-ea"/>
                          <a:cs typeface="+mn-cs"/>
                        </a:rPr>
                        <a:t> et al (2002)</a:t>
                      </a:r>
                      <a:r>
                        <a:rPr lang="en-GB" sz="1800" kern="1200" baseline="0" dirty="0" smtClean="0">
                          <a:solidFill>
                            <a:schemeClr val="dk1"/>
                          </a:solidFill>
                          <a:effectLst/>
                          <a:latin typeface="+mn-lt"/>
                          <a:ea typeface="+mn-ea"/>
                          <a:cs typeface="+mn-cs"/>
                        </a:rPr>
                        <a:t>.</a:t>
                      </a:r>
                    </a:p>
                    <a:p>
                      <a:r>
                        <a:rPr lang="en-GB" sz="1800" kern="1200" baseline="0" dirty="0" smtClean="0">
                          <a:solidFill>
                            <a:schemeClr val="dk1"/>
                          </a:solidFill>
                          <a:effectLst/>
                          <a:latin typeface="+mn-lt"/>
                          <a:ea typeface="+mn-ea"/>
                          <a:cs typeface="+mn-cs"/>
                        </a:rPr>
                        <a:t>2 years after NF ended, NF group continued to demonstrate improvements on a 3 measures – biological, behavioural, neuropsychological.</a:t>
                      </a:r>
                      <a:endParaRPr lang="en-GB" sz="1800" kern="1200" dirty="0">
                        <a:solidFill>
                          <a:schemeClr val="dk1"/>
                        </a:solidFill>
                        <a:effectLst/>
                        <a:latin typeface="+mn-lt"/>
                        <a:ea typeface="+mn-ea"/>
                        <a:cs typeface="+mn-cs"/>
                      </a:endParaRPr>
                    </a:p>
                  </a:txBody>
                  <a:tcPr/>
                </a:tc>
              </a:tr>
              <a:tr h="370840">
                <a:tc>
                  <a:txBody>
                    <a:bodyPr/>
                    <a:lstStyle/>
                    <a:p>
                      <a:pPr algn="ctr"/>
                      <a:r>
                        <a:rPr lang="en-US" sz="1800" dirty="0" smtClean="0">
                          <a:latin typeface="+mn-lt"/>
                        </a:rPr>
                        <a:t>Conclusions</a:t>
                      </a:r>
                      <a:endParaRPr lang="en-US" sz="1800" dirty="0">
                        <a:latin typeface="+mn-lt"/>
                      </a:endParaRPr>
                    </a:p>
                  </a:txBody>
                  <a:tcPr anchor="ctr"/>
                </a:tc>
                <a:tc>
                  <a:txBody>
                    <a:bodyPr/>
                    <a:lstStyle/>
                    <a:p>
                      <a:r>
                        <a:rPr lang="en-US" sz="1800" kern="1200" dirty="0" smtClean="0">
                          <a:solidFill>
                            <a:schemeClr val="dk1"/>
                          </a:solidFill>
                          <a:effectLst/>
                          <a:latin typeface="+mn-lt"/>
                          <a:ea typeface="+mn-ea"/>
                          <a:cs typeface="+mn-cs"/>
                        </a:rPr>
                        <a:t>80% of NF group had decreased their Ritalin dose by more than 50%.</a:t>
                      </a:r>
                      <a:endParaRPr lang="en-GB" sz="1800" kern="1200" dirty="0" smtClean="0">
                        <a:solidFill>
                          <a:schemeClr val="dk1"/>
                        </a:solidFill>
                        <a:effectLst/>
                        <a:latin typeface="+mn-lt"/>
                        <a:ea typeface="+mn-ea"/>
                        <a:cs typeface="+mn-cs"/>
                      </a:endParaRPr>
                    </a:p>
                    <a:p>
                      <a:r>
                        <a:rPr lang="en-US" sz="1800" kern="1200" dirty="0" smtClean="0">
                          <a:solidFill>
                            <a:schemeClr val="dk1"/>
                          </a:solidFill>
                          <a:effectLst/>
                          <a:latin typeface="+mn-lt"/>
                          <a:ea typeface="+mn-ea"/>
                          <a:cs typeface="+mn-cs"/>
                        </a:rPr>
                        <a:t>85% of the control group had increased their Ritalin dose, none had reduced it.</a:t>
                      </a:r>
                      <a:r>
                        <a:rPr lang="en-GB" dirty="0" smtClean="0">
                          <a:effectLst/>
                        </a:rPr>
                        <a:t> </a:t>
                      </a:r>
                      <a:endParaRPr lang="en-GB" sz="1800" dirty="0">
                        <a:effectLst/>
                        <a:latin typeface="+mn-lt"/>
                        <a:ea typeface="ＭＳ 明朝"/>
                        <a:cs typeface="Times New Roman"/>
                      </a:endParaRPr>
                    </a:p>
                  </a:txBody>
                  <a:tcPr marL="68580" marR="68580" marT="0" marB="0"/>
                </a:tc>
              </a:tr>
            </a:tbl>
          </a:graphicData>
        </a:graphic>
      </p:graphicFrame>
    </p:spTree>
    <p:extLst>
      <p:ext uri="{BB962C8B-B14F-4D97-AF65-F5344CB8AC3E}">
        <p14:creationId xmlns:p14="http://schemas.microsoft.com/office/powerpoint/2010/main" val="3378414188"/>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1143000"/>
          </a:xfrm>
        </p:spPr>
        <p:txBody>
          <a:bodyPr/>
          <a:lstStyle/>
          <a:p>
            <a:r>
              <a:rPr lang="en-US" dirty="0" smtClean="0"/>
              <a:t>Recent Evidence Base for NF</a:t>
            </a:r>
            <a:endParaRPr lang="en-US" dirty="0"/>
          </a:p>
        </p:txBody>
      </p:sp>
      <p:sp>
        <p:nvSpPr>
          <p:cNvPr id="12" name="Slide Number Placeholder 3"/>
          <p:cNvSpPr>
            <a:spLocks noGrp="1"/>
          </p:cNvSpPr>
          <p:nvPr>
            <p:ph type="sldNum" sz="quarter" idx="12"/>
          </p:nvPr>
        </p:nvSpPr>
        <p:spPr>
          <a:xfrm>
            <a:off x="8557818" y="6469339"/>
            <a:ext cx="586182" cy="365125"/>
          </a:xfrm>
        </p:spPr>
        <p:txBody>
          <a:bodyPr/>
          <a:lstStyle/>
          <a:p>
            <a:fld id="{41D7AA21-27B1-6D4E-8F2F-86EB4B977592}" type="slidenum">
              <a:rPr lang="en-US" smtClean="0"/>
              <a:t>29</a:t>
            </a:fld>
            <a:endParaRPr lang="en-US" dirty="0"/>
          </a:p>
        </p:txBody>
      </p:sp>
      <p:graphicFrame>
        <p:nvGraphicFramePr>
          <p:cNvPr id="9" name="Table 8"/>
          <p:cNvGraphicFramePr>
            <a:graphicFrameLocks noGrp="1"/>
          </p:cNvGraphicFramePr>
          <p:nvPr>
            <p:extLst>
              <p:ext uri="{D42A27DB-BD31-4B8C-83A1-F6EECF244321}">
                <p14:modId xmlns:p14="http://schemas.microsoft.com/office/powerpoint/2010/main" val="2907828649"/>
              </p:ext>
            </p:extLst>
          </p:nvPr>
        </p:nvGraphicFramePr>
        <p:xfrm>
          <a:off x="330200" y="1066800"/>
          <a:ext cx="8470900" cy="4952999"/>
        </p:xfrm>
        <a:graphic>
          <a:graphicData uri="http://schemas.openxmlformats.org/drawingml/2006/table">
            <a:tbl>
              <a:tblPr firstRow="1" bandRow="1">
                <a:tableStyleId>{5C22544A-7EE6-4342-B048-85BDC9FD1C3A}</a:tableStyleId>
              </a:tblPr>
              <a:tblGrid>
                <a:gridCol w="1498600"/>
                <a:gridCol w="6972300"/>
              </a:tblGrid>
              <a:tr h="370840">
                <a:tc gridSpan="2">
                  <a:txBody>
                    <a:bodyPr/>
                    <a:lstStyle/>
                    <a:p>
                      <a:pPr algn="ctr"/>
                      <a:r>
                        <a:rPr lang="en-US" sz="1800" b="1" kern="1200" dirty="0" smtClean="0">
                          <a:solidFill>
                            <a:schemeClr val="lt1"/>
                          </a:solidFill>
                          <a:effectLst/>
                          <a:latin typeface="+mn-lt"/>
                          <a:ea typeface="+mn-ea"/>
                          <a:cs typeface="+mn-cs"/>
                        </a:rPr>
                        <a:t>Child and Adolescent Psychiatric Clinics of North America</a:t>
                      </a:r>
                      <a:r>
                        <a:rPr lang="en-GB" dirty="0" smtClean="0">
                          <a:effectLst/>
                        </a:rPr>
                        <a:t> </a:t>
                      </a:r>
                      <a:r>
                        <a:rPr lang="en-US" sz="1800" i="0" kern="1200" dirty="0" smtClean="0">
                          <a:solidFill>
                            <a:schemeClr val="bg1"/>
                          </a:solidFill>
                          <a:effectLst/>
                          <a:latin typeface="+mn-lt"/>
                          <a:ea typeface="+mn-ea"/>
                          <a:cs typeface="+mn-cs"/>
                        </a:rPr>
                        <a:t>– 2005</a:t>
                      </a:r>
                      <a:endParaRPr lang="en-US" i="0" dirty="0">
                        <a:solidFill>
                          <a:schemeClr val="bg1"/>
                        </a:solidFill>
                      </a:endParaRPr>
                    </a:p>
                  </a:txBody>
                  <a:tcPr/>
                </a:tc>
                <a:tc hMerge="1">
                  <a:txBody>
                    <a:bodyPr/>
                    <a:lstStyle/>
                    <a:p>
                      <a:endParaRPr lang="en-US" dirty="0"/>
                    </a:p>
                  </a:txBody>
                  <a:tcPr/>
                </a:tc>
              </a:tr>
              <a:tr h="370840">
                <a:tc gridSpan="2">
                  <a:txBody>
                    <a:bodyPr/>
                    <a:lstStyle/>
                    <a:p>
                      <a:pPr algn="ctr"/>
                      <a:r>
                        <a:rPr lang="en-US" sz="1800" kern="1200" dirty="0" err="1" smtClean="0">
                          <a:solidFill>
                            <a:schemeClr val="dk1"/>
                          </a:solidFill>
                          <a:effectLst/>
                          <a:latin typeface="+mn-lt"/>
                          <a:ea typeface="+mn-ea"/>
                          <a:cs typeface="+mn-cs"/>
                        </a:rPr>
                        <a:t>Monastra</a:t>
                      </a:r>
                      <a:r>
                        <a:rPr lang="en-US" sz="1800" kern="1200" dirty="0" smtClean="0">
                          <a:solidFill>
                            <a:schemeClr val="dk1"/>
                          </a:solidFill>
                          <a:effectLst/>
                          <a:latin typeface="+mn-lt"/>
                          <a:ea typeface="+mn-ea"/>
                          <a:cs typeface="+mn-cs"/>
                        </a:rPr>
                        <a:t> VJ (2005). Electroencephalographic biofeedback (</a:t>
                      </a:r>
                      <a:r>
                        <a:rPr lang="en-US" sz="1800" kern="1200" dirty="0" err="1" smtClean="0">
                          <a:solidFill>
                            <a:schemeClr val="dk1"/>
                          </a:solidFill>
                          <a:effectLst/>
                          <a:latin typeface="+mn-lt"/>
                          <a:ea typeface="+mn-ea"/>
                          <a:cs typeface="+mn-cs"/>
                        </a:rPr>
                        <a:t>neurotherapy</a:t>
                      </a:r>
                      <a:r>
                        <a:rPr lang="en-US" sz="1800" kern="1200" dirty="0" smtClean="0">
                          <a:solidFill>
                            <a:schemeClr val="dk1"/>
                          </a:solidFill>
                          <a:effectLst/>
                          <a:latin typeface="+mn-lt"/>
                          <a:ea typeface="+mn-ea"/>
                          <a:cs typeface="+mn-cs"/>
                        </a:rPr>
                        <a:t>) as a treatment for attention deficit hyperactivity disorder: rationale and empirical foundation. </a:t>
                      </a:r>
                      <a:r>
                        <a:rPr lang="en-US" sz="1800" i="1" kern="1200" dirty="0" smtClean="0">
                          <a:solidFill>
                            <a:schemeClr val="dk1"/>
                          </a:solidFill>
                          <a:effectLst/>
                          <a:latin typeface="+mn-lt"/>
                          <a:ea typeface="+mn-ea"/>
                          <a:cs typeface="+mn-cs"/>
                        </a:rPr>
                        <a:t>Child </a:t>
                      </a:r>
                      <a:r>
                        <a:rPr lang="en-US" sz="1800" i="1" kern="1200" dirty="0" err="1" smtClean="0">
                          <a:solidFill>
                            <a:schemeClr val="dk1"/>
                          </a:solidFill>
                          <a:effectLst/>
                          <a:latin typeface="+mn-lt"/>
                          <a:ea typeface="+mn-ea"/>
                          <a:cs typeface="+mn-cs"/>
                        </a:rPr>
                        <a:t>Adolesc</a:t>
                      </a:r>
                      <a:r>
                        <a:rPr lang="en-US" sz="1800" i="1" kern="1200" dirty="0" smtClean="0">
                          <a:solidFill>
                            <a:schemeClr val="dk1"/>
                          </a:solidFill>
                          <a:effectLst/>
                          <a:latin typeface="+mn-lt"/>
                          <a:ea typeface="+mn-ea"/>
                          <a:cs typeface="+mn-cs"/>
                        </a:rPr>
                        <a:t> Psychiatric </a:t>
                      </a:r>
                      <a:r>
                        <a:rPr lang="en-US" sz="1800" i="1" kern="1200" dirty="0" err="1" smtClean="0">
                          <a:solidFill>
                            <a:schemeClr val="dk1"/>
                          </a:solidFill>
                          <a:effectLst/>
                          <a:latin typeface="+mn-lt"/>
                          <a:ea typeface="+mn-ea"/>
                          <a:cs typeface="+mn-cs"/>
                        </a:rPr>
                        <a:t>Clin</a:t>
                      </a:r>
                      <a:r>
                        <a:rPr lang="en-US" sz="1800" i="1" kern="1200" dirty="0" smtClean="0">
                          <a:solidFill>
                            <a:schemeClr val="dk1"/>
                          </a:solidFill>
                          <a:effectLst/>
                          <a:latin typeface="+mn-lt"/>
                          <a:ea typeface="+mn-ea"/>
                          <a:cs typeface="+mn-cs"/>
                        </a:rPr>
                        <a:t> N Am, </a:t>
                      </a:r>
                      <a:r>
                        <a:rPr lang="en-US" sz="1800" kern="1200" dirty="0" smtClean="0">
                          <a:solidFill>
                            <a:schemeClr val="dk1"/>
                          </a:solidFill>
                          <a:effectLst/>
                          <a:latin typeface="+mn-lt"/>
                          <a:ea typeface="+mn-ea"/>
                          <a:cs typeface="+mn-cs"/>
                        </a:rPr>
                        <a:t>14, 55– 82 </a:t>
                      </a:r>
                      <a:endParaRPr lang="en-US" dirty="0"/>
                    </a:p>
                  </a:txBody>
                  <a:tcPr anchor="ctr"/>
                </a:tc>
                <a:tc hMerge="1">
                  <a:txBody>
                    <a:bodyPr/>
                    <a:lstStyle/>
                    <a:p>
                      <a:endParaRPr lang="en-US" dirty="0"/>
                    </a:p>
                  </a:txBody>
                  <a:tcPr/>
                </a:tc>
              </a:tr>
              <a:tr h="370840">
                <a:tc>
                  <a:txBody>
                    <a:bodyPr/>
                    <a:lstStyle/>
                    <a:p>
                      <a:pPr algn="ctr"/>
                      <a:r>
                        <a:rPr lang="en-US" smtClean="0"/>
                        <a:t>Sample</a:t>
                      </a:r>
                      <a:endParaRPr lang="en-US" dirty="0"/>
                    </a:p>
                  </a:txBody>
                  <a:tcPr anchor="ctr"/>
                </a:tc>
                <a:tc>
                  <a:txBody>
                    <a:bodyPr/>
                    <a:lstStyle/>
                    <a:p>
                      <a:r>
                        <a:rPr lang="en-US" sz="1800" kern="1200" dirty="0" smtClean="0">
                          <a:solidFill>
                            <a:schemeClr val="dk1"/>
                          </a:solidFill>
                          <a:effectLst/>
                          <a:latin typeface="+mn-lt"/>
                          <a:ea typeface="+mn-ea"/>
                          <a:cs typeface="+mn-cs"/>
                        </a:rPr>
                        <a:t>100 children aged 6-19 with ADHD</a:t>
                      </a:r>
                      <a:r>
                        <a:rPr lang="en-US" sz="1800" kern="1200" baseline="0" dirty="0" smtClean="0">
                          <a:solidFill>
                            <a:schemeClr val="dk1"/>
                          </a:solidFill>
                          <a:effectLst/>
                          <a:latin typeface="+mn-lt"/>
                          <a:ea typeface="+mn-ea"/>
                          <a:cs typeface="+mn-cs"/>
                        </a:rPr>
                        <a:t> diagnosis</a:t>
                      </a:r>
                      <a:endParaRPr lang="en-US" dirty="0"/>
                    </a:p>
                  </a:txBody>
                  <a:tcPr/>
                </a:tc>
              </a:tr>
              <a:tr h="370840">
                <a:tc>
                  <a:txBody>
                    <a:bodyPr/>
                    <a:lstStyle/>
                    <a:p>
                      <a:pPr algn="ctr"/>
                      <a:r>
                        <a:rPr lang="en-US" sz="1800" dirty="0" smtClean="0"/>
                        <a:t>Control</a:t>
                      </a:r>
                    </a:p>
                  </a:txBody>
                  <a:tcPr anchor="ctr"/>
                </a:tc>
                <a:tc>
                  <a:txBody>
                    <a:bodyPr/>
                    <a:lstStyle/>
                    <a:p>
                      <a:r>
                        <a:rPr lang="en-US" baseline="0" dirty="0" smtClean="0"/>
                        <a:t>Group 1.Ritalin + academic support + parental coaching; 2. As 1 + NF.</a:t>
                      </a:r>
                      <a:endParaRPr lang="en-US" dirty="0"/>
                    </a:p>
                  </a:txBody>
                  <a:tcPr/>
                </a:tc>
              </a:tr>
              <a:tr h="370840">
                <a:tc>
                  <a:txBody>
                    <a:bodyPr/>
                    <a:lstStyle/>
                    <a:p>
                      <a:pPr algn="ctr"/>
                      <a:r>
                        <a:rPr lang="en-US" dirty="0" smtClean="0"/>
                        <a:t>Outcome measurement</a:t>
                      </a:r>
                      <a:endParaRPr lang="en-US" dirty="0"/>
                    </a:p>
                  </a:txBody>
                  <a:tcPr anchor="ctr"/>
                </a:tc>
                <a:tc>
                  <a:txBody>
                    <a:bodyPr/>
                    <a:lstStyle/>
                    <a:p>
                      <a:r>
                        <a:rPr lang="en-GB" sz="1800" kern="1200" dirty="0" smtClean="0">
                          <a:solidFill>
                            <a:schemeClr val="dk1"/>
                          </a:solidFill>
                          <a:effectLst/>
                          <a:latin typeface="+mn-lt"/>
                          <a:ea typeface="+mn-ea"/>
                          <a:cs typeface="+mn-cs"/>
                        </a:rPr>
                        <a:t>Parent</a:t>
                      </a:r>
                      <a:r>
                        <a:rPr lang="en-GB" sz="1800" kern="1200" baseline="0" dirty="0" smtClean="0">
                          <a:solidFill>
                            <a:schemeClr val="dk1"/>
                          </a:solidFill>
                          <a:effectLst/>
                          <a:latin typeface="+mn-lt"/>
                          <a:ea typeface="+mn-ea"/>
                          <a:cs typeface="+mn-cs"/>
                        </a:rPr>
                        <a:t> &amp; teacher rating scales.</a:t>
                      </a:r>
                    </a:p>
                    <a:p>
                      <a:r>
                        <a:rPr lang="en-GB" sz="1800" kern="1200" baseline="0" dirty="0" smtClean="0">
                          <a:solidFill>
                            <a:schemeClr val="dk1"/>
                          </a:solidFill>
                          <a:effectLst/>
                          <a:latin typeface="+mn-lt"/>
                          <a:ea typeface="+mn-ea"/>
                          <a:cs typeface="+mn-cs"/>
                        </a:rPr>
                        <a:t>EEG measurement in areas associated with attention.</a:t>
                      </a:r>
                    </a:p>
                    <a:p>
                      <a:r>
                        <a:rPr lang="en-GB" sz="1800" kern="1200" baseline="0" dirty="0" smtClean="0">
                          <a:solidFill>
                            <a:schemeClr val="dk1"/>
                          </a:solidFill>
                          <a:effectLst/>
                          <a:latin typeface="+mn-lt"/>
                          <a:ea typeface="+mn-ea"/>
                          <a:cs typeface="+mn-cs"/>
                        </a:rPr>
                        <a:t>Attention &amp; impulsiveness test.</a:t>
                      </a:r>
                      <a:endParaRPr lang="en-US" dirty="0"/>
                    </a:p>
                  </a:txBody>
                  <a:tcPr/>
                </a:tc>
              </a:tr>
              <a:tr h="370840">
                <a:tc>
                  <a:txBody>
                    <a:bodyPr/>
                    <a:lstStyle/>
                    <a:p>
                      <a:pPr algn="ctr"/>
                      <a:r>
                        <a:rPr lang="en-US" dirty="0" smtClean="0"/>
                        <a:t>Results</a:t>
                      </a:r>
                      <a:endParaRPr lang="en-US" dirty="0"/>
                    </a:p>
                  </a:txBody>
                  <a:tcPr anchor="ctr"/>
                </a:tc>
                <a:tc>
                  <a:txBody>
                    <a:bodyPr/>
                    <a:lstStyle/>
                    <a:p>
                      <a:r>
                        <a:rPr lang="en-US" sz="1800" kern="1200" dirty="0" smtClean="0">
                          <a:solidFill>
                            <a:schemeClr val="dk1"/>
                          </a:solidFill>
                          <a:effectLst/>
                          <a:latin typeface="+mn-lt"/>
                          <a:ea typeface="+mn-ea"/>
                          <a:cs typeface="+mn-cs"/>
                        </a:rPr>
                        <a:t>Follow-on study</a:t>
                      </a:r>
                      <a:r>
                        <a:rPr lang="en-US" sz="1800" kern="1200" baseline="0" dirty="0" smtClean="0">
                          <a:solidFill>
                            <a:schemeClr val="dk1"/>
                          </a:solidFill>
                          <a:effectLst/>
                          <a:latin typeface="+mn-lt"/>
                          <a:ea typeface="+mn-ea"/>
                          <a:cs typeface="+mn-cs"/>
                        </a:rPr>
                        <a:t> to </a:t>
                      </a:r>
                      <a:r>
                        <a:rPr lang="en-US" sz="1800" kern="1200" baseline="0" dirty="0" err="1" smtClean="0">
                          <a:solidFill>
                            <a:schemeClr val="dk1"/>
                          </a:solidFill>
                          <a:effectLst/>
                          <a:latin typeface="+mn-lt"/>
                          <a:ea typeface="+mn-ea"/>
                          <a:cs typeface="+mn-cs"/>
                        </a:rPr>
                        <a:t>Monastra</a:t>
                      </a:r>
                      <a:r>
                        <a:rPr lang="en-US" sz="1800" kern="1200" baseline="0" dirty="0" smtClean="0">
                          <a:solidFill>
                            <a:schemeClr val="dk1"/>
                          </a:solidFill>
                          <a:effectLst/>
                          <a:latin typeface="+mn-lt"/>
                          <a:ea typeface="+mn-ea"/>
                          <a:cs typeface="+mn-cs"/>
                        </a:rPr>
                        <a:t> et al (2002)</a:t>
                      </a:r>
                      <a:r>
                        <a:rPr lang="en-GB" sz="1800" kern="1200" baseline="0" dirty="0" smtClean="0">
                          <a:solidFill>
                            <a:schemeClr val="dk1"/>
                          </a:solidFill>
                          <a:effectLst/>
                          <a:latin typeface="+mn-lt"/>
                          <a:ea typeface="+mn-ea"/>
                          <a:cs typeface="+mn-cs"/>
                        </a:rPr>
                        <a:t>.</a:t>
                      </a:r>
                    </a:p>
                    <a:p>
                      <a:r>
                        <a:rPr lang="en-GB" sz="1800" kern="1200" baseline="0" dirty="0" smtClean="0">
                          <a:solidFill>
                            <a:schemeClr val="dk1"/>
                          </a:solidFill>
                          <a:effectLst/>
                          <a:latin typeface="+mn-lt"/>
                          <a:ea typeface="+mn-ea"/>
                          <a:cs typeface="+mn-cs"/>
                        </a:rPr>
                        <a:t>2 years after NF ended, NF group continued to demonstrate improvements on a 3 measures – biological, behavioural, neuropsychological.</a:t>
                      </a:r>
                    </a:p>
                  </a:txBody>
                  <a:tcPr/>
                </a:tc>
              </a:tr>
              <a:tr h="370840">
                <a:tc>
                  <a:txBody>
                    <a:bodyPr/>
                    <a:lstStyle/>
                    <a:p>
                      <a:pPr algn="ctr"/>
                      <a:r>
                        <a:rPr lang="en-US" sz="1800" dirty="0" smtClean="0">
                          <a:latin typeface="+mn-lt"/>
                        </a:rPr>
                        <a:t>Conclusions</a:t>
                      </a:r>
                      <a:endParaRPr lang="en-US" sz="1800" dirty="0">
                        <a:latin typeface="+mn-lt"/>
                      </a:endParaRPr>
                    </a:p>
                  </a:txBody>
                  <a:tcPr anchor="ctr"/>
                </a:tc>
                <a:tc>
                  <a:txBody>
                    <a:bodyPr/>
                    <a:lstStyle/>
                    <a:p>
                      <a:r>
                        <a:rPr lang="en-US" sz="1800" kern="1200" dirty="0" smtClean="0">
                          <a:solidFill>
                            <a:schemeClr val="dk1"/>
                          </a:solidFill>
                          <a:effectLst/>
                          <a:latin typeface="+mn-lt"/>
                          <a:ea typeface="+mn-ea"/>
                          <a:cs typeface="+mn-cs"/>
                        </a:rPr>
                        <a:t>80% of NF group had decreased their Ritalin dose by more than 50%.</a:t>
                      </a:r>
                      <a:endParaRPr lang="en-GB" sz="1800" kern="1200" dirty="0" smtClean="0">
                        <a:solidFill>
                          <a:schemeClr val="dk1"/>
                        </a:solidFill>
                        <a:effectLst/>
                        <a:latin typeface="+mn-lt"/>
                        <a:ea typeface="+mn-ea"/>
                        <a:cs typeface="+mn-cs"/>
                      </a:endParaRPr>
                    </a:p>
                    <a:p>
                      <a:r>
                        <a:rPr lang="en-US" sz="1800" kern="1200" dirty="0" smtClean="0">
                          <a:solidFill>
                            <a:schemeClr val="dk1"/>
                          </a:solidFill>
                          <a:effectLst/>
                          <a:latin typeface="+mn-lt"/>
                          <a:ea typeface="+mn-ea"/>
                          <a:cs typeface="+mn-cs"/>
                        </a:rPr>
                        <a:t>85% of the control group had increased their Ritalin dose, none had reduced it.</a:t>
                      </a:r>
                      <a:r>
                        <a:rPr lang="en-GB" dirty="0" smtClean="0">
                          <a:effectLst/>
                        </a:rPr>
                        <a:t> </a:t>
                      </a:r>
                      <a:endParaRPr lang="en-GB" sz="1800" dirty="0" smtClean="0">
                        <a:effectLst/>
                        <a:latin typeface="+mn-lt"/>
                        <a:ea typeface="ＭＳ 明朝"/>
                        <a:cs typeface="Times New Roman"/>
                      </a:endParaRPr>
                    </a:p>
                  </a:txBody>
                  <a:tcPr marL="68580" marR="68580" marT="0" marB="0"/>
                </a:tc>
              </a:tr>
            </a:tbl>
          </a:graphicData>
        </a:graphic>
      </p:graphicFrame>
    </p:spTree>
    <p:extLst>
      <p:ext uri="{BB962C8B-B14F-4D97-AF65-F5344CB8AC3E}">
        <p14:creationId xmlns:p14="http://schemas.microsoft.com/office/powerpoint/2010/main" val="2444816008"/>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1143000"/>
          </a:xfrm>
        </p:spPr>
        <p:txBody>
          <a:bodyPr/>
          <a:lstStyle/>
          <a:p>
            <a:r>
              <a:rPr lang="en-US" dirty="0" smtClean="0"/>
              <a:t>Introduction – Stuart Black</a:t>
            </a:r>
            <a:endParaRPr lang="en-US" dirty="0"/>
          </a:p>
        </p:txBody>
      </p:sp>
      <p:sp>
        <p:nvSpPr>
          <p:cNvPr id="3" name="Content Placeholder 2"/>
          <p:cNvSpPr>
            <a:spLocks noGrp="1"/>
          </p:cNvSpPr>
          <p:nvPr>
            <p:ph idx="1"/>
          </p:nvPr>
        </p:nvSpPr>
        <p:spPr>
          <a:xfrm>
            <a:off x="457198" y="1011238"/>
            <a:ext cx="8483601" cy="5823226"/>
          </a:xfrm>
        </p:spPr>
        <p:txBody>
          <a:bodyPr>
            <a:normAutofit/>
          </a:bodyPr>
          <a:lstStyle/>
          <a:p>
            <a:r>
              <a:rPr lang="en-US" dirty="0" smtClean="0"/>
              <a:t>BSc Electronics &amp; Computer Systems</a:t>
            </a:r>
          </a:p>
          <a:p>
            <a:r>
              <a:rPr lang="en-US" dirty="0" smtClean="0"/>
              <a:t>Chartered Engineer</a:t>
            </a:r>
          </a:p>
          <a:p>
            <a:r>
              <a:rPr lang="en-US" dirty="0" smtClean="0"/>
              <a:t>Led weapon system development for fast jets </a:t>
            </a:r>
            <a:r>
              <a:rPr lang="en-US" dirty="0" err="1" smtClean="0"/>
              <a:t>inc.</a:t>
            </a:r>
            <a:r>
              <a:rPr lang="en-US" dirty="0" smtClean="0"/>
              <a:t> Eurofighter</a:t>
            </a:r>
            <a:endParaRPr lang="en-US" dirty="0"/>
          </a:p>
          <a:p>
            <a:r>
              <a:rPr lang="en-US" dirty="0" smtClean="0"/>
              <a:t>Change </a:t>
            </a:r>
            <a:r>
              <a:rPr lang="en-US" dirty="0" smtClean="0"/>
              <a:t>Management </a:t>
            </a:r>
            <a:r>
              <a:rPr lang="en-US" dirty="0" smtClean="0"/>
              <a:t>Consultant</a:t>
            </a:r>
          </a:p>
          <a:p>
            <a:r>
              <a:rPr lang="en-US" dirty="0" smtClean="0"/>
              <a:t>Executive Director at </a:t>
            </a:r>
            <a:r>
              <a:rPr lang="en-US" dirty="0" err="1" smtClean="0"/>
              <a:t>Bupa</a:t>
            </a:r>
            <a:r>
              <a:rPr lang="en-US" dirty="0" smtClean="0"/>
              <a:t> </a:t>
            </a:r>
            <a:r>
              <a:rPr lang="en-US" dirty="0"/>
              <a:t>Cromwell Hospital </a:t>
            </a:r>
            <a:r>
              <a:rPr lang="en-US" dirty="0" smtClean="0"/>
              <a:t>for 3 years</a:t>
            </a:r>
          </a:p>
          <a:p>
            <a:r>
              <a:rPr lang="en-GB" dirty="0" smtClean="0"/>
              <a:t>Interest in intersection of wellbeing &amp; technology</a:t>
            </a:r>
          </a:p>
          <a:p>
            <a:r>
              <a:rPr lang="en-GB" dirty="0" smtClean="0"/>
              <a:t>Interest in personal development</a:t>
            </a:r>
          </a:p>
          <a:p>
            <a:r>
              <a:rPr lang="en-GB" dirty="0" smtClean="0"/>
              <a:t>Have a commercial interest in NF, but also a personal story to tell</a:t>
            </a:r>
          </a:p>
        </p:txBody>
      </p:sp>
      <p:pic>
        <p:nvPicPr>
          <p:cNvPr id="10" name="Picture 9" descr="S Black head 55KB.jpg"/>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909936" y="317441"/>
            <a:ext cx="1120748" cy="1387593"/>
          </a:xfrm>
          <a:prstGeom prst="rect">
            <a:avLst/>
          </a:prstGeom>
        </p:spPr>
      </p:pic>
      <p:sp>
        <p:nvSpPr>
          <p:cNvPr id="14" name="Title 1"/>
          <p:cNvSpPr txBox="1">
            <a:spLocks/>
          </p:cNvSpPr>
          <p:nvPr/>
        </p:nvSpPr>
        <p:spPr>
          <a:xfrm>
            <a:off x="457200" y="46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1" kern="1200">
                <a:solidFill>
                  <a:srgbClr val="43125F"/>
                </a:solidFill>
                <a:latin typeface="+mj-lt"/>
                <a:ea typeface="+mj-ea"/>
                <a:cs typeface="+mj-cs"/>
              </a:defRPr>
            </a:lvl1pPr>
          </a:lstStyle>
          <a:p>
            <a:endParaRPr lang="en-US" dirty="0"/>
          </a:p>
        </p:txBody>
      </p:sp>
    </p:spTree>
    <p:extLst>
      <p:ext uri="{BB962C8B-B14F-4D97-AF65-F5344CB8AC3E}">
        <p14:creationId xmlns:p14="http://schemas.microsoft.com/office/powerpoint/2010/main" val="1451650835"/>
      </p:ext>
    </p:extLst>
  </p:cSld>
  <p:clrMapOvr>
    <a:masterClrMapping/>
  </p:clrMapOvr>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Our NF Training Approach</a:t>
            </a:r>
            <a:endParaRPr lang="en-US" dirty="0"/>
          </a:p>
        </p:txBody>
      </p:sp>
      <p:sp>
        <p:nvSpPr>
          <p:cNvPr id="3" name="Content Placeholder 2"/>
          <p:cNvSpPr>
            <a:spLocks noGrp="1"/>
          </p:cNvSpPr>
          <p:nvPr>
            <p:ph idx="1"/>
          </p:nvPr>
        </p:nvSpPr>
        <p:spPr>
          <a:xfrm>
            <a:off x="457200" y="1417638"/>
            <a:ext cx="8229600" cy="5017029"/>
          </a:xfrm>
        </p:spPr>
        <p:txBody>
          <a:bodyPr>
            <a:noAutofit/>
          </a:bodyPr>
          <a:lstStyle/>
          <a:p>
            <a:r>
              <a:rPr lang="en-US" dirty="0" smtClean="0"/>
              <a:t>Self referral or referral by GP/specialist/school</a:t>
            </a:r>
          </a:p>
          <a:p>
            <a:r>
              <a:rPr lang="en-US" dirty="0" smtClean="0"/>
              <a:t>Initial (free) consultation</a:t>
            </a:r>
          </a:p>
          <a:p>
            <a:r>
              <a:rPr lang="en-US" dirty="0" smtClean="0"/>
              <a:t>Assessment: Interview/report, neuropsychological testing (</a:t>
            </a:r>
            <a:r>
              <a:rPr lang="en-US" dirty="0" err="1" smtClean="0"/>
              <a:t>QIKtest</a:t>
            </a:r>
            <a:r>
              <a:rPr lang="en-US" dirty="0" smtClean="0"/>
              <a:t>), symptom tracking</a:t>
            </a:r>
          </a:p>
          <a:p>
            <a:r>
              <a:rPr lang="en-US" dirty="0" smtClean="0"/>
              <a:t>Report to GP, copied to referrer (with client consent)</a:t>
            </a:r>
          </a:p>
          <a:p>
            <a:r>
              <a:rPr lang="en-US" dirty="0" smtClean="0"/>
              <a:t>Training – initial 20 sessions, 45 </a:t>
            </a:r>
            <a:r>
              <a:rPr lang="en-US" dirty="0" err="1" smtClean="0"/>
              <a:t>mins</a:t>
            </a:r>
            <a:r>
              <a:rPr lang="en-US" dirty="0" smtClean="0"/>
              <a:t> per session (30 </a:t>
            </a:r>
            <a:r>
              <a:rPr lang="en-US" dirty="0" err="1" smtClean="0"/>
              <a:t>mins</a:t>
            </a:r>
            <a:r>
              <a:rPr lang="en-US" dirty="0" smtClean="0"/>
              <a:t> NF), min 2x weekly</a:t>
            </a:r>
          </a:p>
          <a:p>
            <a:r>
              <a:rPr lang="en-US" dirty="0" smtClean="0"/>
              <a:t>Evaluation – </a:t>
            </a:r>
            <a:r>
              <a:rPr lang="en-US" dirty="0" err="1" smtClean="0"/>
              <a:t>QIKtest</a:t>
            </a:r>
            <a:r>
              <a:rPr lang="en-US" dirty="0" smtClean="0"/>
              <a:t>, symptom tracking, client reporting</a:t>
            </a:r>
          </a:p>
          <a:p>
            <a:r>
              <a:rPr lang="en-US" dirty="0" smtClean="0"/>
              <a:t>20 sessions cost £1500</a:t>
            </a:r>
            <a:endParaRPr lang="en-US" sz="2800" dirty="0" smtClean="0"/>
          </a:p>
          <a:p>
            <a:r>
              <a:rPr lang="en-US" dirty="0" smtClean="0"/>
              <a:t>Money-back guarantee offered for ADHD symptom improvement training if no improvement</a:t>
            </a:r>
          </a:p>
          <a:p>
            <a:endParaRPr lang="en-US" sz="2000" dirty="0"/>
          </a:p>
          <a:p>
            <a:endParaRPr lang="en-US" sz="2000" dirty="0" smtClean="0"/>
          </a:p>
          <a:p>
            <a:pPr marL="400050"/>
            <a:endParaRPr lang="en-US" sz="2000" dirty="0" smtClean="0"/>
          </a:p>
          <a:p>
            <a:pPr marL="400050"/>
            <a:endParaRPr lang="en-US" sz="2000" i="1" dirty="0" smtClean="0"/>
          </a:p>
          <a:p>
            <a:endParaRPr lang="en-US" sz="2000" dirty="0" smtClean="0"/>
          </a:p>
          <a:p>
            <a:pPr lvl="1"/>
            <a:endParaRPr lang="en-US" sz="1800" dirty="0" smtClean="0"/>
          </a:p>
          <a:p>
            <a:endParaRPr lang="en-US" sz="2000" dirty="0"/>
          </a:p>
        </p:txBody>
      </p:sp>
      <p:sp>
        <p:nvSpPr>
          <p:cNvPr id="5" name="Slide Number Placeholder 3"/>
          <p:cNvSpPr txBox="1">
            <a:spLocks/>
          </p:cNvSpPr>
          <p:nvPr/>
        </p:nvSpPr>
        <p:spPr>
          <a:xfrm>
            <a:off x="8557818" y="6469339"/>
            <a:ext cx="586182"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fld id="{41D7AA21-27B1-6D4E-8F2F-86EB4B977592}" type="slidenum">
              <a:rPr lang="en-US" smtClean="0"/>
              <a:pPr/>
              <a:t>30</a:t>
            </a:fld>
            <a:endParaRPr lang="en-US" dirty="0"/>
          </a:p>
        </p:txBody>
      </p:sp>
    </p:spTree>
    <p:extLst>
      <p:ext uri="{BB962C8B-B14F-4D97-AF65-F5344CB8AC3E}">
        <p14:creationId xmlns:p14="http://schemas.microsoft.com/office/powerpoint/2010/main" val="2943304531"/>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1143000"/>
          </a:xfrm>
        </p:spPr>
        <p:txBody>
          <a:bodyPr/>
          <a:lstStyle/>
          <a:p>
            <a:r>
              <a:rPr lang="en-US" dirty="0" smtClean="0"/>
              <a:t>Quantified Self &amp; Neurofeedback</a:t>
            </a:r>
            <a:endParaRPr lang="en-US" dirty="0"/>
          </a:p>
        </p:txBody>
      </p:sp>
      <p:sp>
        <p:nvSpPr>
          <p:cNvPr id="14" name="Title 1"/>
          <p:cNvSpPr txBox="1">
            <a:spLocks/>
          </p:cNvSpPr>
          <p:nvPr/>
        </p:nvSpPr>
        <p:spPr>
          <a:xfrm>
            <a:off x="457200" y="46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1" kern="1200">
                <a:solidFill>
                  <a:srgbClr val="43125F"/>
                </a:solidFill>
                <a:latin typeface="+mj-lt"/>
                <a:ea typeface="+mj-ea"/>
                <a:cs typeface="+mj-cs"/>
              </a:defRPr>
            </a:lvl1pPr>
          </a:lstStyle>
          <a:p>
            <a:endParaRPr lang="en-US" dirty="0"/>
          </a:p>
        </p:txBody>
      </p:sp>
      <p:sp>
        <p:nvSpPr>
          <p:cNvPr id="5" name="Content Placeholder 4"/>
          <p:cNvSpPr>
            <a:spLocks noGrp="1"/>
          </p:cNvSpPr>
          <p:nvPr>
            <p:ph idx="1"/>
          </p:nvPr>
        </p:nvSpPr>
        <p:spPr>
          <a:xfrm>
            <a:off x="698500" y="5384800"/>
            <a:ext cx="8229600" cy="1346200"/>
          </a:xfrm>
        </p:spPr>
        <p:txBody>
          <a:bodyPr>
            <a:normAutofit/>
          </a:bodyPr>
          <a:lstStyle/>
          <a:p>
            <a:r>
              <a:rPr lang="en-US" dirty="0" smtClean="0"/>
              <a:t>Neurofeedback integrates Monitoring (QS), Feedback &amp; Action</a:t>
            </a:r>
          </a:p>
          <a:p>
            <a:r>
              <a:rPr lang="en-US" dirty="0" smtClean="0"/>
              <a:t>Closes the loop </a:t>
            </a:r>
            <a:r>
              <a:rPr lang="en-US" i="1" dirty="0" smtClean="0"/>
              <a:t>in real time</a:t>
            </a:r>
            <a:endParaRPr lang="en-US" i="1" dirty="0"/>
          </a:p>
        </p:txBody>
      </p:sp>
      <p:graphicFrame>
        <p:nvGraphicFramePr>
          <p:cNvPr id="7" name="Diagram 6"/>
          <p:cNvGraphicFramePr/>
          <p:nvPr>
            <p:extLst>
              <p:ext uri="{D42A27DB-BD31-4B8C-83A1-F6EECF244321}">
                <p14:modId xmlns:p14="http://schemas.microsoft.com/office/powerpoint/2010/main" val="2100115775"/>
              </p:ext>
            </p:extLst>
          </p:nvPr>
        </p:nvGraphicFramePr>
        <p:xfrm>
          <a:off x="1727200" y="1066800"/>
          <a:ext cx="5346700" cy="4216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626348171"/>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1143000"/>
          </a:xfrm>
        </p:spPr>
        <p:txBody>
          <a:bodyPr>
            <a:normAutofit fontScale="90000"/>
          </a:bodyPr>
          <a:lstStyle/>
          <a:p>
            <a:r>
              <a:rPr lang="en-US" dirty="0" smtClean="0"/>
              <a:t>How I Found Neurofeedback </a:t>
            </a:r>
            <a:br>
              <a:rPr lang="en-US" dirty="0" smtClean="0"/>
            </a:br>
            <a:r>
              <a:rPr lang="en-US" dirty="0" smtClean="0"/>
              <a:t>(or How Neurofeedback Found me)</a:t>
            </a:r>
            <a:endParaRPr lang="en-US" dirty="0"/>
          </a:p>
        </p:txBody>
      </p:sp>
      <p:sp>
        <p:nvSpPr>
          <p:cNvPr id="14" name="Title 1"/>
          <p:cNvSpPr txBox="1">
            <a:spLocks/>
          </p:cNvSpPr>
          <p:nvPr/>
        </p:nvSpPr>
        <p:spPr>
          <a:xfrm>
            <a:off x="457200" y="46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1" kern="1200">
                <a:solidFill>
                  <a:srgbClr val="43125F"/>
                </a:solidFill>
                <a:latin typeface="+mj-lt"/>
                <a:ea typeface="+mj-ea"/>
                <a:cs typeface="+mj-cs"/>
              </a:defRPr>
            </a:lvl1pPr>
          </a:lstStyle>
          <a:p>
            <a:endParaRPr lang="en-US" dirty="0"/>
          </a:p>
        </p:txBody>
      </p:sp>
      <p:pic>
        <p:nvPicPr>
          <p:cNvPr id="5" name="Picture 4"/>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6489700" y="3721100"/>
            <a:ext cx="2032000" cy="306873"/>
          </a:xfrm>
          <a:prstGeom prst="rect">
            <a:avLst/>
          </a:prstGeom>
        </p:spPr>
      </p:pic>
      <p:pic>
        <p:nvPicPr>
          <p:cNvPr id="6" name="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228600" y="1618212"/>
            <a:ext cx="1663165" cy="1816100"/>
          </a:xfrm>
          <a:prstGeom prst="rect">
            <a:avLst/>
          </a:prstGeom>
        </p:spPr>
      </p:pic>
      <p:pic>
        <p:nvPicPr>
          <p:cNvPr id="8" name="Picture 7"/>
          <p:cNvPicPr>
            <a:picLocks noChangeAspect="1"/>
          </p:cNvPicPr>
          <p:nvPr/>
        </p:nvPicPr>
        <p:blipFill>
          <a:blip r:embed="rId4"/>
          <a:stretch>
            <a:fillRect/>
          </a:stretch>
        </p:blipFill>
        <p:spPr>
          <a:xfrm>
            <a:off x="2336799" y="1594885"/>
            <a:ext cx="1676402" cy="1816100"/>
          </a:xfrm>
          <a:prstGeom prst="rect">
            <a:avLst/>
          </a:prstGeom>
        </p:spPr>
      </p:pic>
      <p:pic>
        <p:nvPicPr>
          <p:cNvPr id="9" name="Picture 8"/>
          <p:cNvPicPr>
            <a:picLocks noChangeAspect="1"/>
          </p:cNvPicPr>
          <p:nvPr/>
        </p:nvPicPr>
        <p:blipFill>
          <a:blip r:embed="rId5"/>
          <a:stretch>
            <a:fillRect/>
          </a:stretch>
        </p:blipFill>
        <p:spPr>
          <a:xfrm>
            <a:off x="228600" y="3721100"/>
            <a:ext cx="1663165" cy="2058372"/>
          </a:xfrm>
          <a:prstGeom prst="rect">
            <a:avLst/>
          </a:prstGeom>
        </p:spPr>
      </p:pic>
      <p:pic>
        <p:nvPicPr>
          <p:cNvPr id="11" name="Picture 10"/>
          <p:cNvPicPr>
            <a:picLocks noChangeAspect="1"/>
          </p:cNvPicPr>
          <p:nvPr/>
        </p:nvPicPr>
        <p:blipFill>
          <a:blip r:embed="rId6"/>
          <a:stretch>
            <a:fillRect/>
          </a:stretch>
        </p:blipFill>
        <p:spPr>
          <a:xfrm>
            <a:off x="2324100" y="3721100"/>
            <a:ext cx="1676400" cy="2556510"/>
          </a:xfrm>
          <a:prstGeom prst="rect">
            <a:avLst/>
          </a:prstGeom>
        </p:spPr>
      </p:pic>
      <p:pic>
        <p:nvPicPr>
          <p:cNvPr id="12" name="Picture 11"/>
          <p:cNvPicPr>
            <a:picLocks noChangeAspect="1"/>
          </p:cNvPicPr>
          <p:nvPr/>
        </p:nvPicPr>
        <p:blipFill>
          <a:blip r:embed="rId7"/>
          <a:stretch>
            <a:fillRect/>
          </a:stretch>
        </p:blipFill>
        <p:spPr>
          <a:xfrm>
            <a:off x="4350832" y="3721100"/>
            <a:ext cx="1948367" cy="1751562"/>
          </a:xfrm>
          <a:prstGeom prst="rect">
            <a:avLst/>
          </a:prstGeom>
        </p:spPr>
      </p:pic>
      <p:pic>
        <p:nvPicPr>
          <p:cNvPr id="13" name="Picture 12"/>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4470400" y="1594885"/>
            <a:ext cx="1676400" cy="1829014"/>
          </a:xfrm>
          <a:prstGeom prst="rect">
            <a:avLst/>
          </a:prstGeom>
        </p:spPr>
      </p:pic>
      <p:pic>
        <p:nvPicPr>
          <p:cNvPr id="15" name="Picture 14"/>
          <p:cNvPicPr>
            <a:picLocks noChangeAspect="1"/>
          </p:cNvPicPr>
          <p:nvPr/>
        </p:nvPicPr>
        <p:blipFill rotWithShape="1">
          <a:blip r:embed="rId9" cstate="screen">
            <a:extLst>
              <a:ext uri="{28A0092B-C50C-407E-A947-70E740481C1C}">
                <a14:useLocalDpi xmlns:a14="http://schemas.microsoft.com/office/drawing/2010/main"/>
              </a:ext>
            </a:extLst>
          </a:blip>
          <a:srcRect/>
          <a:stretch/>
        </p:blipFill>
        <p:spPr>
          <a:xfrm>
            <a:off x="6680200" y="1594885"/>
            <a:ext cx="1651000" cy="1816100"/>
          </a:xfrm>
          <a:prstGeom prst="rect">
            <a:avLst/>
          </a:prstGeom>
        </p:spPr>
      </p:pic>
      <p:sp>
        <p:nvSpPr>
          <p:cNvPr id="16" name="Right Arrow 15"/>
          <p:cNvSpPr/>
          <p:nvPr/>
        </p:nvSpPr>
        <p:spPr>
          <a:xfrm>
            <a:off x="1943100" y="2179638"/>
            <a:ext cx="381000" cy="429174"/>
          </a:xfrm>
          <a:prstGeom prst="rightArrow">
            <a:avLst/>
          </a:prstGeom>
          <a:solidFill>
            <a:srgbClr val="4312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Right Arrow 16"/>
          <p:cNvSpPr/>
          <p:nvPr/>
        </p:nvSpPr>
        <p:spPr>
          <a:xfrm>
            <a:off x="4051300" y="2179638"/>
            <a:ext cx="381000" cy="429174"/>
          </a:xfrm>
          <a:prstGeom prst="rightArrow">
            <a:avLst/>
          </a:prstGeom>
          <a:solidFill>
            <a:srgbClr val="4312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Right Arrow 17"/>
          <p:cNvSpPr/>
          <p:nvPr/>
        </p:nvSpPr>
        <p:spPr>
          <a:xfrm>
            <a:off x="6205032" y="2179638"/>
            <a:ext cx="381000" cy="429174"/>
          </a:xfrm>
          <a:prstGeom prst="rightArrow">
            <a:avLst/>
          </a:prstGeom>
          <a:solidFill>
            <a:srgbClr val="4312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TextBox 18"/>
          <p:cNvSpPr txBox="1"/>
          <p:nvPr/>
        </p:nvSpPr>
        <p:spPr>
          <a:xfrm>
            <a:off x="190500" y="3383512"/>
            <a:ext cx="8331200" cy="338554"/>
          </a:xfrm>
          <a:prstGeom prst="rect">
            <a:avLst/>
          </a:prstGeom>
          <a:noFill/>
        </p:spPr>
        <p:txBody>
          <a:bodyPr wrap="square" rtlCol="0">
            <a:spAutoFit/>
          </a:bodyPr>
          <a:lstStyle/>
          <a:p>
            <a:r>
              <a:rPr lang="en-US" sz="1600" dirty="0" smtClean="0"/>
              <a:t>Sir John Whitmore		  Ken Wilber	                    Bill Harris			         Jim </a:t>
            </a:r>
            <a:r>
              <a:rPr lang="en-US" sz="1600" dirty="0" err="1" smtClean="0"/>
              <a:t>Hardt</a:t>
            </a:r>
            <a:endParaRPr lang="en-US" sz="1600" dirty="0"/>
          </a:p>
        </p:txBody>
      </p:sp>
      <p:sp>
        <p:nvSpPr>
          <p:cNvPr id="20" name="TextBox 19"/>
          <p:cNvSpPr txBox="1"/>
          <p:nvPr/>
        </p:nvSpPr>
        <p:spPr>
          <a:xfrm>
            <a:off x="4508500" y="5516979"/>
            <a:ext cx="1612900" cy="830997"/>
          </a:xfrm>
          <a:prstGeom prst="rect">
            <a:avLst/>
          </a:prstGeom>
          <a:noFill/>
        </p:spPr>
        <p:txBody>
          <a:bodyPr wrap="square" rtlCol="0">
            <a:spAutoFit/>
          </a:bodyPr>
          <a:lstStyle/>
          <a:p>
            <a:pPr algn="ctr"/>
            <a:r>
              <a:rPr lang="en-US" sz="1600" dirty="0" err="1" smtClean="0"/>
              <a:t>Holosync</a:t>
            </a:r>
            <a:r>
              <a:rPr lang="en-US" sz="1600" dirty="0" smtClean="0"/>
              <a:t> Binaural Beats Technology</a:t>
            </a:r>
            <a:endParaRPr lang="en-US" sz="1600" dirty="0"/>
          </a:p>
        </p:txBody>
      </p:sp>
      <p:sp>
        <p:nvSpPr>
          <p:cNvPr id="21" name="TextBox 20"/>
          <p:cNvSpPr txBox="1"/>
          <p:nvPr/>
        </p:nvSpPr>
        <p:spPr>
          <a:xfrm>
            <a:off x="6489700" y="4082583"/>
            <a:ext cx="2032000" cy="584776"/>
          </a:xfrm>
          <a:prstGeom prst="rect">
            <a:avLst/>
          </a:prstGeom>
          <a:noFill/>
        </p:spPr>
        <p:txBody>
          <a:bodyPr wrap="square" rtlCol="0">
            <a:spAutoFit/>
          </a:bodyPr>
          <a:lstStyle/>
          <a:p>
            <a:pPr algn="ctr"/>
            <a:r>
              <a:rPr lang="en-US" sz="1600" dirty="0" smtClean="0"/>
              <a:t>‘20 years worth of meditation in a week’</a:t>
            </a:r>
            <a:endParaRPr lang="en-US" sz="1600" dirty="0"/>
          </a:p>
        </p:txBody>
      </p:sp>
      <p:pic>
        <p:nvPicPr>
          <p:cNvPr id="22" name="Picture 21" descr="Zen Monk EEG.tiff"/>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6680200" y="4701113"/>
            <a:ext cx="1617108" cy="2120900"/>
          </a:xfrm>
          <a:prstGeom prst="rect">
            <a:avLst/>
          </a:prstGeom>
        </p:spPr>
      </p:pic>
    </p:spTree>
    <p:extLst>
      <p:ext uri="{BB962C8B-B14F-4D97-AF65-F5344CB8AC3E}">
        <p14:creationId xmlns:p14="http://schemas.microsoft.com/office/powerpoint/2010/main" val="15929375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46038"/>
            <a:ext cx="8229600" cy="1143000"/>
          </a:xfrm>
        </p:spPr>
        <p:txBody>
          <a:bodyPr>
            <a:normAutofit/>
          </a:bodyPr>
          <a:lstStyle/>
          <a:p>
            <a:r>
              <a:rPr lang="en-US" sz="4000" dirty="0" smtClean="0"/>
              <a:t>My ‘Alpha Training’ Experience</a:t>
            </a:r>
            <a:endParaRPr lang="en-US" sz="4000" dirty="0"/>
          </a:p>
        </p:txBody>
      </p:sp>
      <p:sp>
        <p:nvSpPr>
          <p:cNvPr id="14" name="Title 1"/>
          <p:cNvSpPr txBox="1">
            <a:spLocks/>
          </p:cNvSpPr>
          <p:nvPr/>
        </p:nvSpPr>
        <p:spPr>
          <a:xfrm>
            <a:off x="457200" y="46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1" kern="1200">
                <a:solidFill>
                  <a:srgbClr val="43125F"/>
                </a:solidFill>
                <a:latin typeface="+mj-lt"/>
                <a:ea typeface="+mj-ea"/>
                <a:cs typeface="+mj-cs"/>
              </a:defRPr>
            </a:lvl1pPr>
          </a:lstStyle>
          <a:p>
            <a:endParaRPr lang="en-US" dirty="0"/>
          </a:p>
        </p:txBody>
      </p:sp>
      <p:pic>
        <p:nvPicPr>
          <p:cNvPr id="22" name="Picture 21" descr="Brainwave Biofeedback.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532126" y="3660357"/>
            <a:ext cx="3743680" cy="3062176"/>
          </a:xfrm>
          <a:prstGeom prst="rect">
            <a:avLst/>
          </a:prstGeom>
        </p:spPr>
      </p:pic>
      <p:pic>
        <p:nvPicPr>
          <p:cNvPr id="26" name="Picture 25" descr="Screen Shot 2013-06-29 at 12.16.05.png"/>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994511" y="1138239"/>
            <a:ext cx="2422289" cy="2384572"/>
          </a:xfrm>
          <a:prstGeom prst="rect">
            <a:avLst/>
          </a:prstGeom>
        </p:spPr>
      </p:pic>
      <p:pic>
        <p:nvPicPr>
          <p:cNvPr id="3" name="Picture 2" descr="Screen Shot 2013-07-30 at 10.54.37.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32126" y="1125538"/>
            <a:ext cx="3743680" cy="2370100"/>
          </a:xfrm>
          <a:prstGeom prst="rect">
            <a:avLst/>
          </a:prstGeom>
        </p:spPr>
      </p:pic>
      <p:sp>
        <p:nvSpPr>
          <p:cNvPr id="4" name="TextBox 3"/>
          <p:cNvSpPr txBox="1"/>
          <p:nvPr/>
        </p:nvSpPr>
        <p:spPr>
          <a:xfrm>
            <a:off x="4559301" y="3898900"/>
            <a:ext cx="4229099" cy="2585323"/>
          </a:xfrm>
          <a:prstGeom prst="rect">
            <a:avLst/>
          </a:prstGeom>
          <a:noFill/>
        </p:spPr>
        <p:txBody>
          <a:bodyPr wrap="square" rtlCol="0">
            <a:spAutoFit/>
          </a:bodyPr>
          <a:lstStyle/>
          <a:p>
            <a:pPr marL="285750" indent="-285750">
              <a:buFont typeface="Arial"/>
              <a:buChar char="•"/>
            </a:pPr>
            <a:r>
              <a:rPr lang="en-US" b="1" dirty="0" smtClean="0">
                <a:solidFill>
                  <a:srgbClr val="55BE47"/>
                </a:solidFill>
              </a:rPr>
              <a:t>12 hours a day in </a:t>
            </a:r>
            <a:r>
              <a:rPr lang="en-US" b="1" dirty="0" err="1" smtClean="0">
                <a:solidFill>
                  <a:srgbClr val="55BE47"/>
                </a:solidFill>
              </a:rPr>
              <a:t>centre</a:t>
            </a:r>
            <a:endParaRPr lang="en-US" b="1" dirty="0" smtClean="0">
              <a:solidFill>
                <a:srgbClr val="55BE47"/>
              </a:solidFill>
            </a:endParaRPr>
          </a:p>
          <a:p>
            <a:pPr marL="285750" indent="-285750">
              <a:buFont typeface="Arial"/>
              <a:buChar char="•"/>
            </a:pPr>
            <a:r>
              <a:rPr lang="en-US" b="1" dirty="0" smtClean="0">
                <a:solidFill>
                  <a:srgbClr val="55BE47"/>
                </a:solidFill>
              </a:rPr>
              <a:t>c. 5 hours Neurofeedback (no watches)</a:t>
            </a:r>
          </a:p>
          <a:p>
            <a:pPr marL="285750" indent="-285750">
              <a:buFont typeface="Arial"/>
              <a:buChar char="•"/>
            </a:pPr>
            <a:r>
              <a:rPr lang="en-US" b="1" dirty="0" smtClean="0">
                <a:solidFill>
                  <a:srgbClr val="55BE47"/>
                </a:solidFill>
              </a:rPr>
              <a:t>Lengthy de-brief &amp; coaching afterwards</a:t>
            </a:r>
            <a:endParaRPr lang="en-US" b="1" dirty="0">
              <a:solidFill>
                <a:srgbClr val="55BE47"/>
              </a:solidFill>
            </a:endParaRPr>
          </a:p>
          <a:p>
            <a:pPr marL="285750" indent="-285750">
              <a:buFont typeface="Arial"/>
              <a:buChar char="•"/>
            </a:pPr>
            <a:r>
              <a:rPr lang="en-US" b="1" dirty="0" smtClean="0">
                <a:solidFill>
                  <a:srgbClr val="55BE47"/>
                </a:solidFill>
              </a:rPr>
              <a:t>No nirvana, but much calmer &amp; more focused </a:t>
            </a:r>
          </a:p>
          <a:p>
            <a:pPr marL="285750" indent="-285750">
              <a:buFont typeface="Arial"/>
              <a:buChar char="•"/>
            </a:pPr>
            <a:r>
              <a:rPr lang="en-US" b="1" dirty="0" smtClean="0">
                <a:solidFill>
                  <a:srgbClr val="55BE47"/>
                </a:solidFill>
              </a:rPr>
              <a:t>Went home, left job, got my ‘dream job’ as a consultant</a:t>
            </a:r>
          </a:p>
          <a:p>
            <a:pPr marL="285750" indent="-285750">
              <a:buFont typeface="Arial"/>
              <a:buChar char="•"/>
            </a:pPr>
            <a:endParaRPr lang="en-US" b="1" dirty="0" smtClean="0">
              <a:solidFill>
                <a:srgbClr val="55BE47"/>
              </a:solidFill>
            </a:endParaRPr>
          </a:p>
          <a:p>
            <a:pPr marL="285750" indent="-285750">
              <a:buFont typeface="Arial"/>
              <a:buChar char="•"/>
            </a:pPr>
            <a:endParaRPr lang="en-US" b="1" dirty="0">
              <a:solidFill>
                <a:srgbClr val="55BE47"/>
              </a:solidFill>
            </a:endParaRPr>
          </a:p>
        </p:txBody>
      </p:sp>
    </p:spTree>
    <p:extLst>
      <p:ext uri="{BB962C8B-B14F-4D97-AF65-F5344CB8AC3E}">
        <p14:creationId xmlns:p14="http://schemas.microsoft.com/office/powerpoint/2010/main" val="380309619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33338"/>
            <a:ext cx="8229600" cy="1143000"/>
          </a:xfrm>
        </p:spPr>
        <p:txBody>
          <a:bodyPr>
            <a:normAutofit/>
          </a:bodyPr>
          <a:lstStyle/>
          <a:p>
            <a:r>
              <a:rPr lang="en-US" sz="4000" dirty="0" smtClean="0"/>
              <a:t>My ‘Alpha Training’ Experience</a:t>
            </a:r>
            <a:endParaRPr lang="en-US" sz="4000" dirty="0"/>
          </a:p>
        </p:txBody>
      </p:sp>
      <p:sp>
        <p:nvSpPr>
          <p:cNvPr id="14" name="Title 1"/>
          <p:cNvSpPr txBox="1">
            <a:spLocks/>
          </p:cNvSpPr>
          <p:nvPr/>
        </p:nvSpPr>
        <p:spPr>
          <a:xfrm>
            <a:off x="457200" y="46038"/>
            <a:ext cx="8229600" cy="1143000"/>
          </a:xfrm>
          <a:prstGeom prst="rect">
            <a:avLst/>
          </a:prstGeom>
        </p:spPr>
        <p:txBody>
          <a:bodyPr vert="horz" lIns="91440" tIns="45720" rIns="91440" bIns="45720" rtlCol="0" anchor="ctr">
            <a:normAutofit/>
          </a:bodyPr>
          <a:lstStyle>
            <a:lvl1pPr algn="ctr" defTabSz="457200" rtl="0" eaLnBrk="1" latinLnBrk="0" hangingPunct="1">
              <a:spcBef>
                <a:spcPct val="0"/>
              </a:spcBef>
              <a:buNone/>
              <a:defRPr sz="4400" b="1" kern="1200">
                <a:solidFill>
                  <a:srgbClr val="43125F"/>
                </a:solidFill>
                <a:latin typeface="+mj-lt"/>
                <a:ea typeface="+mj-ea"/>
                <a:cs typeface="+mj-cs"/>
              </a:defRPr>
            </a:lvl1pPr>
          </a:lstStyle>
          <a:p>
            <a:endParaRPr lang="en-US" dirty="0"/>
          </a:p>
        </p:txBody>
      </p:sp>
      <p:pic>
        <p:nvPicPr>
          <p:cNvPr id="23" name="Picture 22" descr="Brainwave Biofeedback results 1.jpg"/>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4904794" y="1010592"/>
            <a:ext cx="3692289" cy="2786708"/>
          </a:xfrm>
          <a:prstGeom prst="rect">
            <a:avLst/>
          </a:prstGeom>
        </p:spPr>
      </p:pic>
      <p:pic>
        <p:nvPicPr>
          <p:cNvPr id="24" name="Picture 23" descr="Brainwave Biofeedback results 2.jpg"/>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594169" y="1027525"/>
            <a:ext cx="3653152" cy="2786708"/>
          </a:xfrm>
          <a:prstGeom prst="rect">
            <a:avLst/>
          </a:prstGeom>
        </p:spPr>
      </p:pic>
      <p:sp>
        <p:nvSpPr>
          <p:cNvPr id="27" name="TextBox 26"/>
          <p:cNvSpPr txBox="1"/>
          <p:nvPr/>
        </p:nvSpPr>
        <p:spPr>
          <a:xfrm>
            <a:off x="1850686" y="1046553"/>
            <a:ext cx="915823" cy="369332"/>
          </a:xfrm>
          <a:prstGeom prst="rect">
            <a:avLst/>
          </a:prstGeom>
          <a:noFill/>
        </p:spPr>
        <p:txBody>
          <a:bodyPr wrap="none" rtlCol="0">
            <a:spAutoFit/>
          </a:bodyPr>
          <a:lstStyle/>
          <a:p>
            <a:r>
              <a:rPr lang="en-US" b="1" dirty="0" smtClean="0">
                <a:latin typeface="Helvetica"/>
                <a:cs typeface="Helvetica"/>
              </a:rPr>
              <a:t>Before</a:t>
            </a:r>
            <a:endParaRPr lang="en-US" b="1" dirty="0">
              <a:latin typeface="Helvetica"/>
              <a:cs typeface="Helvetica"/>
            </a:endParaRPr>
          </a:p>
        </p:txBody>
      </p:sp>
      <p:sp>
        <p:nvSpPr>
          <p:cNvPr id="28" name="TextBox 27"/>
          <p:cNvSpPr txBox="1"/>
          <p:nvPr/>
        </p:nvSpPr>
        <p:spPr>
          <a:xfrm>
            <a:off x="6422685" y="1046553"/>
            <a:ext cx="723312" cy="369332"/>
          </a:xfrm>
          <a:prstGeom prst="rect">
            <a:avLst/>
          </a:prstGeom>
          <a:noFill/>
        </p:spPr>
        <p:txBody>
          <a:bodyPr wrap="none" rtlCol="0">
            <a:spAutoFit/>
          </a:bodyPr>
          <a:lstStyle/>
          <a:p>
            <a:r>
              <a:rPr lang="en-US" b="1" dirty="0" smtClean="0">
                <a:latin typeface="Helvetica"/>
                <a:cs typeface="Helvetica"/>
              </a:rPr>
              <a:t>After</a:t>
            </a:r>
            <a:endParaRPr lang="en-US" b="1" dirty="0">
              <a:latin typeface="Helvetica"/>
              <a:cs typeface="Helvetica"/>
            </a:endParaRPr>
          </a:p>
        </p:txBody>
      </p:sp>
      <p:pic>
        <p:nvPicPr>
          <p:cNvPr id="5" name="Picture 4"/>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94169" y="4150122"/>
            <a:ext cx="3721100" cy="2272584"/>
          </a:xfrm>
          <a:prstGeom prst="rect">
            <a:avLst/>
          </a:prstGeom>
        </p:spPr>
      </p:pic>
      <p:sp>
        <p:nvSpPr>
          <p:cNvPr id="8" name="Down Arrow 7"/>
          <p:cNvSpPr/>
          <p:nvPr/>
        </p:nvSpPr>
        <p:spPr>
          <a:xfrm flipV="1">
            <a:off x="3340100" y="6350000"/>
            <a:ext cx="192277" cy="304800"/>
          </a:xfrm>
          <a:prstGeom prst="downArrow">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p:cNvSpPr txBox="1"/>
          <p:nvPr/>
        </p:nvSpPr>
        <p:spPr>
          <a:xfrm>
            <a:off x="2812535" y="6550223"/>
            <a:ext cx="1261884" cy="307777"/>
          </a:xfrm>
          <a:prstGeom prst="rect">
            <a:avLst/>
          </a:prstGeom>
          <a:noFill/>
        </p:spPr>
        <p:txBody>
          <a:bodyPr wrap="none" rtlCol="0">
            <a:spAutoFit/>
          </a:bodyPr>
          <a:lstStyle/>
          <a:p>
            <a:r>
              <a:rPr lang="en-US" sz="1400" b="1" dirty="0" smtClean="0">
                <a:solidFill>
                  <a:srgbClr val="55BE47"/>
                </a:solidFill>
              </a:rPr>
              <a:t>Alpha training</a:t>
            </a:r>
            <a:endParaRPr lang="en-US" sz="1400" b="1" dirty="0">
              <a:solidFill>
                <a:srgbClr val="55BE47"/>
              </a:solidFill>
            </a:endParaRPr>
          </a:p>
        </p:txBody>
      </p:sp>
      <p:sp>
        <p:nvSpPr>
          <p:cNvPr id="18" name="Down Arrow 17"/>
          <p:cNvSpPr/>
          <p:nvPr/>
        </p:nvSpPr>
        <p:spPr>
          <a:xfrm>
            <a:off x="3300223" y="4216400"/>
            <a:ext cx="192277" cy="304800"/>
          </a:xfrm>
          <a:prstGeom prst="downArrow">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Down Arrow 18"/>
          <p:cNvSpPr/>
          <p:nvPr/>
        </p:nvSpPr>
        <p:spPr>
          <a:xfrm>
            <a:off x="3566923" y="4216400"/>
            <a:ext cx="192277" cy="304800"/>
          </a:xfrm>
          <a:prstGeom prst="downArrow">
            <a:avLst/>
          </a:prstGeom>
          <a:solidFill>
            <a:srgbClr val="55BE47"/>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TextBox 19"/>
          <p:cNvSpPr txBox="1"/>
          <p:nvPr/>
        </p:nvSpPr>
        <p:spPr>
          <a:xfrm>
            <a:off x="2524700" y="3958133"/>
            <a:ext cx="1056700" cy="307777"/>
          </a:xfrm>
          <a:prstGeom prst="rect">
            <a:avLst/>
          </a:prstGeom>
          <a:noFill/>
        </p:spPr>
        <p:txBody>
          <a:bodyPr wrap="none" rtlCol="0">
            <a:spAutoFit/>
          </a:bodyPr>
          <a:lstStyle/>
          <a:p>
            <a:r>
              <a:rPr lang="en-US" sz="1400" b="1" dirty="0" smtClean="0">
                <a:solidFill>
                  <a:srgbClr val="55BE47"/>
                </a:solidFill>
              </a:rPr>
              <a:t>‘Dream job’</a:t>
            </a:r>
            <a:endParaRPr lang="en-US" sz="1400" b="1" dirty="0">
              <a:solidFill>
                <a:srgbClr val="55BE47"/>
              </a:solidFill>
            </a:endParaRPr>
          </a:p>
        </p:txBody>
      </p:sp>
      <p:sp>
        <p:nvSpPr>
          <p:cNvPr id="21" name="TextBox 20"/>
          <p:cNvSpPr txBox="1"/>
          <p:nvPr/>
        </p:nvSpPr>
        <p:spPr>
          <a:xfrm>
            <a:off x="3477957" y="3958133"/>
            <a:ext cx="1260920" cy="307777"/>
          </a:xfrm>
          <a:prstGeom prst="rect">
            <a:avLst/>
          </a:prstGeom>
          <a:noFill/>
        </p:spPr>
        <p:txBody>
          <a:bodyPr wrap="none" rtlCol="0">
            <a:spAutoFit/>
          </a:bodyPr>
          <a:lstStyle/>
          <a:p>
            <a:r>
              <a:rPr lang="en-US" sz="1400" b="1" dirty="0" smtClean="0">
                <a:solidFill>
                  <a:srgbClr val="55BE47"/>
                </a:solidFill>
              </a:rPr>
              <a:t>Self-employed</a:t>
            </a:r>
            <a:endParaRPr lang="en-US" sz="1400" b="1" dirty="0">
              <a:solidFill>
                <a:srgbClr val="55BE47"/>
              </a:solidFill>
            </a:endParaRPr>
          </a:p>
        </p:txBody>
      </p:sp>
      <p:pic>
        <p:nvPicPr>
          <p:cNvPr id="10" name="Picture 9"/>
          <p:cNvPicPr>
            <a:picLocks noChangeAspect="1"/>
          </p:cNvPicPr>
          <p:nvPr/>
        </p:nvPicPr>
        <p:blipFill>
          <a:blip r:embed="rId5"/>
          <a:stretch>
            <a:fillRect/>
          </a:stretch>
        </p:blipFill>
        <p:spPr>
          <a:xfrm>
            <a:off x="4790494" y="3991826"/>
            <a:ext cx="4188269" cy="2393297"/>
          </a:xfrm>
          <a:prstGeom prst="rect">
            <a:avLst/>
          </a:prstGeom>
        </p:spPr>
      </p:pic>
      <p:sp>
        <p:nvSpPr>
          <p:cNvPr id="29" name="Right Arrow 28"/>
          <p:cNvSpPr/>
          <p:nvPr/>
        </p:nvSpPr>
        <p:spPr>
          <a:xfrm>
            <a:off x="4409494" y="2090738"/>
            <a:ext cx="381000" cy="429174"/>
          </a:xfrm>
          <a:prstGeom prst="rightArrow">
            <a:avLst/>
          </a:prstGeom>
          <a:solidFill>
            <a:srgbClr val="43125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2990922"/>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46038"/>
            <a:ext cx="8723490" cy="1143000"/>
          </a:xfrm>
        </p:spPr>
        <p:txBody>
          <a:bodyPr>
            <a:normAutofit/>
          </a:bodyPr>
          <a:lstStyle/>
          <a:p>
            <a:r>
              <a:rPr lang="en-US" sz="3600" dirty="0" smtClean="0"/>
              <a:t>My Discovery of Neurofeedback Application</a:t>
            </a:r>
            <a:endParaRPr lang="en-US" sz="3600" dirty="0"/>
          </a:p>
        </p:txBody>
      </p:sp>
      <p:sp>
        <p:nvSpPr>
          <p:cNvPr id="12" name="Slide Number Placeholder 3"/>
          <p:cNvSpPr>
            <a:spLocks noGrp="1"/>
          </p:cNvSpPr>
          <p:nvPr>
            <p:ph type="sldNum" sz="quarter" idx="12"/>
          </p:nvPr>
        </p:nvSpPr>
        <p:spPr>
          <a:xfrm>
            <a:off x="8557818" y="6469339"/>
            <a:ext cx="586182" cy="365125"/>
          </a:xfrm>
        </p:spPr>
        <p:txBody>
          <a:bodyPr/>
          <a:lstStyle/>
          <a:p>
            <a:fld id="{41D7AA21-27B1-6D4E-8F2F-86EB4B977592}" type="slidenum">
              <a:rPr lang="en-US" smtClean="0"/>
              <a:t>8</a:t>
            </a:fld>
            <a:endParaRPr lang="en-US" dirty="0"/>
          </a:p>
        </p:txBody>
      </p:sp>
      <p:pic>
        <p:nvPicPr>
          <p:cNvPr id="4" name="Picture 3"/>
          <p:cNvPicPr>
            <a:picLocks noChangeAspect="1"/>
          </p:cNvPicPr>
          <p:nvPr/>
        </p:nvPicPr>
        <p:blipFill>
          <a:blip r:embed="rId2"/>
          <a:stretch>
            <a:fillRect/>
          </a:stretch>
        </p:blipFill>
        <p:spPr>
          <a:xfrm rot="299563">
            <a:off x="2301965" y="1041317"/>
            <a:ext cx="1859746" cy="2794700"/>
          </a:xfrm>
          <a:prstGeom prst="rect">
            <a:avLst/>
          </a:prstGeom>
        </p:spPr>
      </p:pic>
      <p:pic>
        <p:nvPicPr>
          <p:cNvPr id="6" name="Picture 5"/>
          <p:cNvPicPr>
            <a:picLocks noChangeAspect="1"/>
          </p:cNvPicPr>
          <p:nvPr/>
        </p:nvPicPr>
        <p:blipFill>
          <a:blip r:embed="rId3"/>
          <a:stretch>
            <a:fillRect/>
          </a:stretch>
        </p:blipFill>
        <p:spPr>
          <a:xfrm rot="248218">
            <a:off x="6187151" y="1128541"/>
            <a:ext cx="2857500" cy="2857500"/>
          </a:xfrm>
          <a:prstGeom prst="rect">
            <a:avLst/>
          </a:prstGeom>
        </p:spPr>
      </p:pic>
      <p:pic>
        <p:nvPicPr>
          <p:cNvPr id="8" name="Picture 7"/>
          <p:cNvPicPr>
            <a:picLocks noChangeAspect="1"/>
          </p:cNvPicPr>
          <p:nvPr/>
        </p:nvPicPr>
        <p:blipFill>
          <a:blip r:embed="rId4"/>
          <a:stretch>
            <a:fillRect/>
          </a:stretch>
        </p:blipFill>
        <p:spPr>
          <a:xfrm rot="21440485">
            <a:off x="4285647" y="1202678"/>
            <a:ext cx="1947975" cy="2577321"/>
          </a:xfrm>
          <a:prstGeom prst="rect">
            <a:avLst/>
          </a:prstGeom>
        </p:spPr>
      </p:pic>
      <p:pic>
        <p:nvPicPr>
          <p:cNvPr id="3" name="Picture 2"/>
          <p:cNvPicPr>
            <a:picLocks noChangeAspect="1"/>
          </p:cNvPicPr>
          <p:nvPr/>
        </p:nvPicPr>
        <p:blipFill>
          <a:blip r:embed="rId5"/>
          <a:stretch>
            <a:fillRect/>
          </a:stretch>
        </p:blipFill>
        <p:spPr>
          <a:xfrm rot="21237349">
            <a:off x="324030" y="1112777"/>
            <a:ext cx="1726324" cy="2627427"/>
          </a:xfrm>
          <a:prstGeom prst="rect">
            <a:avLst/>
          </a:prstGeom>
        </p:spPr>
      </p:pic>
      <p:sp>
        <p:nvSpPr>
          <p:cNvPr id="10" name="Content Placeholder 2"/>
          <p:cNvSpPr>
            <a:spLocks noGrp="1"/>
          </p:cNvSpPr>
          <p:nvPr>
            <p:ph idx="1"/>
          </p:nvPr>
        </p:nvSpPr>
        <p:spPr>
          <a:xfrm>
            <a:off x="228600" y="4097381"/>
            <a:ext cx="8737600" cy="2201861"/>
          </a:xfrm>
        </p:spPr>
        <p:txBody>
          <a:bodyPr>
            <a:noAutofit/>
          </a:bodyPr>
          <a:lstStyle/>
          <a:p>
            <a:r>
              <a:rPr lang="en-US" sz="2200" dirty="0" smtClean="0"/>
              <a:t>Majority of practitioners are using NF for therapeutic purposes</a:t>
            </a:r>
          </a:p>
          <a:p>
            <a:r>
              <a:rPr lang="en-US" sz="2200" dirty="0"/>
              <a:t>History goes back to </a:t>
            </a:r>
            <a:r>
              <a:rPr lang="en-US" sz="2200" dirty="0" smtClean="0"/>
              <a:t>1950s</a:t>
            </a:r>
          </a:p>
          <a:p>
            <a:r>
              <a:rPr lang="en-US" sz="2200" dirty="0" smtClean="0"/>
              <a:t>Therapeutic application discovered by accident – sleep research in cats</a:t>
            </a:r>
          </a:p>
          <a:p>
            <a:r>
              <a:rPr lang="en-US" sz="2200" dirty="0" smtClean="0"/>
              <a:t>Wide range </a:t>
            </a:r>
            <a:r>
              <a:rPr lang="en-US" sz="2200" dirty="0"/>
              <a:t>of application from migraine to stroke recovery to epilepsy &amp; ‘Chemo Brain</a:t>
            </a:r>
            <a:r>
              <a:rPr lang="en-US" sz="2200" dirty="0" smtClean="0"/>
              <a:t>’</a:t>
            </a:r>
          </a:p>
          <a:p>
            <a:r>
              <a:rPr lang="en-US" sz="2200" dirty="0" smtClean="0"/>
              <a:t>Body of evidence strong &amp; growing</a:t>
            </a:r>
            <a:endParaRPr lang="en-US" sz="2200" dirty="0"/>
          </a:p>
          <a:p>
            <a:endParaRPr lang="en-US" sz="2200" dirty="0" smtClean="0"/>
          </a:p>
          <a:p>
            <a:endParaRPr lang="en-US" sz="2200" dirty="0" smtClean="0"/>
          </a:p>
        </p:txBody>
      </p:sp>
    </p:spTree>
    <p:extLst>
      <p:ext uri="{BB962C8B-B14F-4D97-AF65-F5344CB8AC3E}">
        <p14:creationId xmlns:p14="http://schemas.microsoft.com/office/powerpoint/2010/main" val="48886846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500" y="46038"/>
            <a:ext cx="8723490" cy="1143000"/>
          </a:xfrm>
        </p:spPr>
        <p:txBody>
          <a:bodyPr>
            <a:normAutofit/>
          </a:bodyPr>
          <a:lstStyle/>
          <a:p>
            <a:r>
              <a:rPr lang="en-US" sz="3600" dirty="0" smtClean="0"/>
              <a:t>My Discovery of Neurofeedback Application</a:t>
            </a:r>
            <a:endParaRPr lang="en-US" sz="3600" dirty="0"/>
          </a:p>
        </p:txBody>
      </p:sp>
      <p:pic>
        <p:nvPicPr>
          <p:cNvPr id="4" name="Picture 3"/>
          <p:cNvPicPr>
            <a:picLocks noChangeAspect="1"/>
          </p:cNvPicPr>
          <p:nvPr/>
        </p:nvPicPr>
        <p:blipFill>
          <a:blip r:embed="rId2"/>
          <a:stretch>
            <a:fillRect/>
          </a:stretch>
        </p:blipFill>
        <p:spPr>
          <a:xfrm rot="299563">
            <a:off x="2301965" y="1041317"/>
            <a:ext cx="1859746" cy="2794700"/>
          </a:xfrm>
          <a:prstGeom prst="rect">
            <a:avLst/>
          </a:prstGeom>
        </p:spPr>
      </p:pic>
      <p:pic>
        <p:nvPicPr>
          <p:cNvPr id="6" name="Picture 5"/>
          <p:cNvPicPr>
            <a:picLocks noChangeAspect="1"/>
          </p:cNvPicPr>
          <p:nvPr/>
        </p:nvPicPr>
        <p:blipFill>
          <a:blip r:embed="rId3"/>
          <a:stretch>
            <a:fillRect/>
          </a:stretch>
        </p:blipFill>
        <p:spPr>
          <a:xfrm rot="248218">
            <a:off x="6187151" y="1128541"/>
            <a:ext cx="2857500" cy="2857500"/>
          </a:xfrm>
          <a:prstGeom prst="rect">
            <a:avLst/>
          </a:prstGeom>
        </p:spPr>
      </p:pic>
      <p:pic>
        <p:nvPicPr>
          <p:cNvPr id="8" name="Picture 7"/>
          <p:cNvPicPr>
            <a:picLocks noChangeAspect="1"/>
          </p:cNvPicPr>
          <p:nvPr/>
        </p:nvPicPr>
        <p:blipFill>
          <a:blip r:embed="rId4"/>
          <a:stretch>
            <a:fillRect/>
          </a:stretch>
        </p:blipFill>
        <p:spPr>
          <a:xfrm rot="21440485">
            <a:off x="4285647" y="1202678"/>
            <a:ext cx="1947975" cy="2577321"/>
          </a:xfrm>
          <a:prstGeom prst="rect">
            <a:avLst/>
          </a:prstGeom>
        </p:spPr>
      </p:pic>
      <p:pic>
        <p:nvPicPr>
          <p:cNvPr id="3" name="Picture 2"/>
          <p:cNvPicPr>
            <a:picLocks noChangeAspect="1"/>
          </p:cNvPicPr>
          <p:nvPr/>
        </p:nvPicPr>
        <p:blipFill>
          <a:blip r:embed="rId5"/>
          <a:stretch>
            <a:fillRect/>
          </a:stretch>
        </p:blipFill>
        <p:spPr>
          <a:xfrm rot="21237349">
            <a:off x="324030" y="1112777"/>
            <a:ext cx="1726324" cy="2627427"/>
          </a:xfrm>
          <a:prstGeom prst="rect">
            <a:avLst/>
          </a:prstGeom>
        </p:spPr>
      </p:pic>
      <p:sp>
        <p:nvSpPr>
          <p:cNvPr id="10" name="Content Placeholder 2"/>
          <p:cNvSpPr>
            <a:spLocks noGrp="1"/>
          </p:cNvSpPr>
          <p:nvPr>
            <p:ph idx="1"/>
          </p:nvPr>
        </p:nvSpPr>
        <p:spPr>
          <a:xfrm>
            <a:off x="228600" y="4097381"/>
            <a:ext cx="8737600" cy="2201861"/>
          </a:xfrm>
        </p:spPr>
        <p:txBody>
          <a:bodyPr>
            <a:noAutofit/>
          </a:bodyPr>
          <a:lstStyle/>
          <a:p>
            <a:r>
              <a:rPr lang="en-US" sz="2200" dirty="0" smtClean="0"/>
              <a:t>Majority of practitioners are using NF for therapeutic purposes</a:t>
            </a:r>
          </a:p>
          <a:p>
            <a:r>
              <a:rPr lang="en-US" sz="2200" dirty="0"/>
              <a:t>History goes back to </a:t>
            </a:r>
            <a:r>
              <a:rPr lang="en-US" sz="2200" dirty="0" smtClean="0"/>
              <a:t>1950s</a:t>
            </a:r>
          </a:p>
          <a:p>
            <a:r>
              <a:rPr lang="en-US" sz="2200" dirty="0" smtClean="0"/>
              <a:t>Therapeutic application discovered by accident – sleep research in cats</a:t>
            </a:r>
          </a:p>
          <a:p>
            <a:r>
              <a:rPr lang="en-US" sz="2200" dirty="0" smtClean="0"/>
              <a:t>Wide range </a:t>
            </a:r>
            <a:r>
              <a:rPr lang="en-US" sz="2200" dirty="0"/>
              <a:t>of application from migraine to stroke recovery to epilepsy &amp; ‘Chemo Brain</a:t>
            </a:r>
            <a:r>
              <a:rPr lang="en-US" sz="2200" dirty="0" smtClean="0"/>
              <a:t>’</a:t>
            </a:r>
          </a:p>
          <a:p>
            <a:r>
              <a:rPr lang="en-US" sz="2200" dirty="0" smtClean="0"/>
              <a:t>Body of evidence strong &amp; growing</a:t>
            </a:r>
            <a:endParaRPr lang="en-US" sz="2200" dirty="0"/>
          </a:p>
          <a:p>
            <a:endParaRPr lang="en-US" sz="2200" dirty="0" smtClean="0"/>
          </a:p>
          <a:p>
            <a:endParaRPr lang="en-US" sz="2200" dirty="0" smtClean="0"/>
          </a:p>
        </p:txBody>
      </p:sp>
      <p:pic>
        <p:nvPicPr>
          <p:cNvPr id="11" name="Picture 10" descr="2002.jpg"/>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rot="21364160">
            <a:off x="426797" y="989309"/>
            <a:ext cx="4020206" cy="5668962"/>
          </a:xfrm>
          <a:prstGeom prst="rect">
            <a:avLst/>
          </a:prstGeom>
        </p:spPr>
      </p:pic>
      <p:pic>
        <p:nvPicPr>
          <p:cNvPr id="13" name="Picture 12" descr="2004.jpg"/>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rot="225318">
            <a:off x="1138659" y="645269"/>
            <a:ext cx="4603439" cy="5999815"/>
          </a:xfrm>
          <a:prstGeom prst="rect">
            <a:avLst/>
          </a:prstGeom>
        </p:spPr>
      </p:pic>
      <p:pic>
        <p:nvPicPr>
          <p:cNvPr id="14" name="Picture 13" descr="2006-1.jpg"/>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rot="21329507">
            <a:off x="1714755" y="656700"/>
            <a:ext cx="4203886" cy="6125438"/>
          </a:xfrm>
          <a:prstGeom prst="rect">
            <a:avLst/>
          </a:prstGeom>
        </p:spPr>
      </p:pic>
      <p:pic>
        <p:nvPicPr>
          <p:cNvPr id="15" name="Picture 14" descr="2006-2.jpg"/>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rot="240023">
            <a:off x="1981201" y="471722"/>
            <a:ext cx="4802530" cy="6362742"/>
          </a:xfrm>
          <a:prstGeom prst="rect">
            <a:avLst/>
          </a:prstGeom>
        </p:spPr>
      </p:pic>
      <p:pic>
        <p:nvPicPr>
          <p:cNvPr id="16" name="Picture 15" descr="2007.jpg"/>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rot="21151079">
            <a:off x="2420553" y="500956"/>
            <a:ext cx="4775828" cy="6357042"/>
          </a:xfrm>
          <a:prstGeom prst="rect">
            <a:avLst/>
          </a:prstGeom>
        </p:spPr>
      </p:pic>
      <p:pic>
        <p:nvPicPr>
          <p:cNvPr id="17" name="Picture 16" descr="2008.jpg"/>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rot="375568">
            <a:off x="2574200" y="537045"/>
            <a:ext cx="4468533" cy="6210300"/>
          </a:xfrm>
          <a:prstGeom prst="rect">
            <a:avLst/>
          </a:prstGeom>
        </p:spPr>
      </p:pic>
      <p:pic>
        <p:nvPicPr>
          <p:cNvPr id="18" name="Picture 17" descr="2009.jpg"/>
          <p:cNvPicPr>
            <a:picLocks noChangeAspect="1"/>
          </p:cNvPicPr>
          <p:nvPr/>
        </p:nvPicPr>
        <p:blipFill>
          <a:blip r:embed="rId12" cstate="screen">
            <a:extLst>
              <a:ext uri="{28A0092B-C50C-407E-A947-70E740481C1C}">
                <a14:useLocalDpi xmlns:a14="http://schemas.microsoft.com/office/drawing/2010/main"/>
              </a:ext>
            </a:extLst>
          </a:blip>
          <a:stretch>
            <a:fillRect/>
          </a:stretch>
        </p:blipFill>
        <p:spPr>
          <a:xfrm rot="21256610">
            <a:off x="3340514" y="420373"/>
            <a:ext cx="4387712" cy="6210300"/>
          </a:xfrm>
          <a:prstGeom prst="rect">
            <a:avLst/>
          </a:prstGeom>
        </p:spPr>
      </p:pic>
      <p:pic>
        <p:nvPicPr>
          <p:cNvPr id="19" name="Picture 18" descr="2009-2.jpg"/>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rot="232271">
            <a:off x="3246364" y="372769"/>
            <a:ext cx="4822528" cy="6223000"/>
          </a:xfrm>
          <a:prstGeom prst="rect">
            <a:avLst/>
          </a:prstGeom>
        </p:spPr>
      </p:pic>
      <p:pic>
        <p:nvPicPr>
          <p:cNvPr id="20" name="Picture 19" descr="2012.jpg"/>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rot="21355227">
            <a:off x="3765551" y="459346"/>
            <a:ext cx="4945771" cy="6514861"/>
          </a:xfrm>
          <a:prstGeom prst="rect">
            <a:avLst/>
          </a:prstGeom>
        </p:spPr>
      </p:pic>
    </p:spTree>
    <p:extLst>
      <p:ext uri="{BB962C8B-B14F-4D97-AF65-F5344CB8AC3E}">
        <p14:creationId xmlns:p14="http://schemas.microsoft.com/office/powerpoint/2010/main" val="411876792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609"/>
                                          </p:stCondLst>
                                        </p:cTn>
                                        <p:tgtEl>
                                          <p:spTgt spid="13"/>
                                        </p:tgtEl>
                                        <p:attrNameLst>
                                          <p:attrName>style.visibility</p:attrName>
                                        </p:attrNameLst>
                                      </p:cBhvr>
                                      <p:to>
                                        <p:strVal val="visible"/>
                                      </p:to>
                                    </p:set>
                                  </p:childTnLst>
                                </p:cTn>
                              </p:par>
                            </p:childTnLst>
                          </p:cTn>
                        </p:par>
                        <p:par>
                          <p:cTn id="10" fill="hold">
                            <p:stCondLst>
                              <p:cond delay="610"/>
                            </p:stCondLst>
                            <p:childTnLst>
                              <p:par>
                                <p:cTn id="11" presetID="1" presetClass="entr" presetSubtype="0" fill="hold" nodeType="afterEffect">
                                  <p:stCondLst>
                                    <p:cond delay="0"/>
                                  </p:stCondLst>
                                  <p:childTnLst>
                                    <p:set>
                                      <p:cBhvr>
                                        <p:cTn id="12" dur="1" fill="hold">
                                          <p:stCondLst>
                                            <p:cond delay="609"/>
                                          </p:stCondLst>
                                        </p:cTn>
                                        <p:tgtEl>
                                          <p:spTgt spid="14"/>
                                        </p:tgtEl>
                                        <p:attrNameLst>
                                          <p:attrName>style.visibility</p:attrName>
                                        </p:attrNameLst>
                                      </p:cBhvr>
                                      <p:to>
                                        <p:strVal val="visible"/>
                                      </p:to>
                                    </p:set>
                                  </p:childTnLst>
                                </p:cTn>
                              </p:par>
                            </p:childTnLst>
                          </p:cTn>
                        </p:par>
                        <p:par>
                          <p:cTn id="13" fill="hold">
                            <p:stCondLst>
                              <p:cond delay="1220"/>
                            </p:stCondLst>
                            <p:childTnLst>
                              <p:par>
                                <p:cTn id="14" presetID="1" presetClass="entr" presetSubtype="0" fill="hold" nodeType="afterEffect">
                                  <p:stCondLst>
                                    <p:cond delay="0"/>
                                  </p:stCondLst>
                                  <p:childTnLst>
                                    <p:set>
                                      <p:cBhvr>
                                        <p:cTn id="15" dur="1" fill="hold">
                                          <p:stCondLst>
                                            <p:cond delay="609"/>
                                          </p:stCondLst>
                                        </p:cTn>
                                        <p:tgtEl>
                                          <p:spTgt spid="15"/>
                                        </p:tgtEl>
                                        <p:attrNameLst>
                                          <p:attrName>style.visibility</p:attrName>
                                        </p:attrNameLst>
                                      </p:cBhvr>
                                      <p:to>
                                        <p:strVal val="visible"/>
                                      </p:to>
                                    </p:set>
                                  </p:childTnLst>
                                </p:cTn>
                              </p:par>
                            </p:childTnLst>
                          </p:cTn>
                        </p:par>
                        <p:par>
                          <p:cTn id="16" fill="hold">
                            <p:stCondLst>
                              <p:cond delay="1830"/>
                            </p:stCondLst>
                            <p:childTnLst>
                              <p:par>
                                <p:cTn id="17" presetID="1" presetClass="entr" presetSubtype="0" fill="hold" nodeType="afterEffect">
                                  <p:stCondLst>
                                    <p:cond delay="0"/>
                                  </p:stCondLst>
                                  <p:childTnLst>
                                    <p:set>
                                      <p:cBhvr>
                                        <p:cTn id="18" dur="1" fill="hold">
                                          <p:stCondLst>
                                            <p:cond delay="609"/>
                                          </p:stCondLst>
                                        </p:cTn>
                                        <p:tgtEl>
                                          <p:spTgt spid="16"/>
                                        </p:tgtEl>
                                        <p:attrNameLst>
                                          <p:attrName>style.visibility</p:attrName>
                                        </p:attrNameLst>
                                      </p:cBhvr>
                                      <p:to>
                                        <p:strVal val="visible"/>
                                      </p:to>
                                    </p:set>
                                  </p:childTnLst>
                                </p:cTn>
                              </p:par>
                            </p:childTnLst>
                          </p:cTn>
                        </p:par>
                        <p:par>
                          <p:cTn id="19" fill="hold">
                            <p:stCondLst>
                              <p:cond delay="2440"/>
                            </p:stCondLst>
                            <p:childTnLst>
                              <p:par>
                                <p:cTn id="20" presetID="1" presetClass="entr" presetSubtype="0" fill="hold" nodeType="afterEffect">
                                  <p:stCondLst>
                                    <p:cond delay="0"/>
                                  </p:stCondLst>
                                  <p:childTnLst>
                                    <p:set>
                                      <p:cBhvr>
                                        <p:cTn id="21" dur="1" fill="hold">
                                          <p:stCondLst>
                                            <p:cond delay="609"/>
                                          </p:stCondLst>
                                        </p:cTn>
                                        <p:tgtEl>
                                          <p:spTgt spid="17"/>
                                        </p:tgtEl>
                                        <p:attrNameLst>
                                          <p:attrName>style.visibility</p:attrName>
                                        </p:attrNameLst>
                                      </p:cBhvr>
                                      <p:to>
                                        <p:strVal val="visible"/>
                                      </p:to>
                                    </p:set>
                                  </p:childTnLst>
                                </p:cTn>
                              </p:par>
                            </p:childTnLst>
                          </p:cTn>
                        </p:par>
                        <p:par>
                          <p:cTn id="22" fill="hold">
                            <p:stCondLst>
                              <p:cond delay="3050"/>
                            </p:stCondLst>
                            <p:childTnLst>
                              <p:par>
                                <p:cTn id="23" presetID="1" presetClass="entr" presetSubtype="0" fill="hold" nodeType="afterEffect">
                                  <p:stCondLst>
                                    <p:cond delay="0"/>
                                  </p:stCondLst>
                                  <p:childTnLst>
                                    <p:set>
                                      <p:cBhvr>
                                        <p:cTn id="24" dur="1" fill="hold">
                                          <p:stCondLst>
                                            <p:cond delay="609"/>
                                          </p:stCondLst>
                                        </p:cTn>
                                        <p:tgtEl>
                                          <p:spTgt spid="19"/>
                                        </p:tgtEl>
                                        <p:attrNameLst>
                                          <p:attrName>style.visibility</p:attrName>
                                        </p:attrNameLst>
                                      </p:cBhvr>
                                      <p:to>
                                        <p:strVal val="visible"/>
                                      </p:to>
                                    </p:set>
                                  </p:childTnLst>
                                </p:cTn>
                              </p:par>
                            </p:childTnLst>
                          </p:cTn>
                        </p:par>
                        <p:par>
                          <p:cTn id="25" fill="hold">
                            <p:stCondLst>
                              <p:cond delay="3660"/>
                            </p:stCondLst>
                            <p:childTnLst>
                              <p:par>
                                <p:cTn id="26" presetID="1" presetClass="entr" presetSubtype="0" fill="hold" nodeType="afterEffect">
                                  <p:stCondLst>
                                    <p:cond delay="0"/>
                                  </p:stCondLst>
                                  <p:childTnLst>
                                    <p:set>
                                      <p:cBhvr>
                                        <p:cTn id="27" dur="1" fill="hold">
                                          <p:stCondLst>
                                            <p:cond delay="609"/>
                                          </p:stCondLst>
                                        </p:cTn>
                                        <p:tgtEl>
                                          <p:spTgt spid="20"/>
                                        </p:tgtEl>
                                        <p:attrNameLst>
                                          <p:attrName>style.visibility</p:attrName>
                                        </p:attrNameLst>
                                      </p:cBhvr>
                                      <p:to>
                                        <p:strVal val="visible"/>
                                      </p:to>
                                    </p:set>
                                  </p:childTnLst>
                                </p:cTn>
                              </p:par>
                            </p:childTnLst>
                          </p:cTn>
                        </p:par>
                        <p:par>
                          <p:cTn id="28" fill="hold">
                            <p:stCondLst>
                              <p:cond delay="4270"/>
                            </p:stCondLst>
                            <p:childTnLst>
                              <p:par>
                                <p:cTn id="29" presetID="1" presetClass="entr" presetSubtype="0" fill="hold" nodeType="afterEffect">
                                  <p:stCondLst>
                                    <p:cond delay="0"/>
                                  </p:stCondLst>
                                  <p:childTnLst>
                                    <p:set>
                                      <p:cBhvr>
                                        <p:cTn id="30" dur="1" fill="hold">
                                          <p:stCondLst>
                                            <p:cond delay="609"/>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4629</TotalTime>
  <Words>2859</Words>
  <Application>Microsoft Macintosh PowerPoint</Application>
  <PresentationFormat>On-screen Show (4:3)</PresentationFormat>
  <Paragraphs>407</Paragraphs>
  <Slides>30</Slides>
  <Notes>4</Notes>
  <HiddenSlides>0</HiddenSlides>
  <MMClips>0</MMClips>
  <ScaleCrop>false</ScaleCrop>
  <HeadingPairs>
    <vt:vector size="4" baseType="variant">
      <vt:variant>
        <vt:lpstr>Theme</vt:lpstr>
      </vt:variant>
      <vt:variant>
        <vt:i4>2</vt:i4>
      </vt:variant>
      <vt:variant>
        <vt:lpstr>Slide Titles</vt:lpstr>
      </vt:variant>
      <vt:variant>
        <vt:i4>30</vt:i4>
      </vt:variant>
    </vt:vector>
  </HeadingPairs>
  <TitlesOfParts>
    <vt:vector size="32" baseType="lpstr">
      <vt:lpstr>Office Theme</vt:lpstr>
      <vt:lpstr>Custom Design</vt:lpstr>
      <vt:lpstr>PowerPoint Presentation</vt:lpstr>
      <vt:lpstr>Neurofeedback – My Story</vt:lpstr>
      <vt:lpstr>Introduction – Stuart Black</vt:lpstr>
      <vt:lpstr>Quantified Self &amp; Neurofeedback</vt:lpstr>
      <vt:lpstr>How I Found Neurofeedback  (or How Neurofeedback Found me)</vt:lpstr>
      <vt:lpstr>My ‘Alpha Training’ Experience</vt:lpstr>
      <vt:lpstr>My ‘Alpha Training’ Experience</vt:lpstr>
      <vt:lpstr>My Discovery of Neurofeedback Application</vt:lpstr>
      <vt:lpstr>My Discovery of Neurofeedback Application</vt:lpstr>
      <vt:lpstr>History of Neurofeedback</vt:lpstr>
      <vt:lpstr>Neurofeedback Training</vt:lpstr>
      <vt:lpstr>What is Neurofeedback ?</vt:lpstr>
      <vt:lpstr>What is Neurofeedback ?</vt:lpstr>
      <vt:lpstr>What I’m doing with NF now</vt:lpstr>
      <vt:lpstr>Thankyou for listening  Questions ?</vt:lpstr>
      <vt:lpstr>References</vt:lpstr>
      <vt:lpstr>Backup Slides</vt:lpstr>
      <vt:lpstr>PowerPoint Presentation</vt:lpstr>
      <vt:lpstr>American Academy of Pediatrics – Oct 2012</vt:lpstr>
      <vt:lpstr>Recent Evidence Base for NF for ADHD</vt:lpstr>
      <vt:lpstr>Recent Evidence Base for NF</vt:lpstr>
      <vt:lpstr>Recent Evidence Base for NF</vt:lpstr>
      <vt:lpstr>Recent Evidence Base for NF</vt:lpstr>
      <vt:lpstr>Recent Evidence Base for NF</vt:lpstr>
      <vt:lpstr>Recent Evidence Base for NF</vt:lpstr>
      <vt:lpstr>Recent Evidence Base for NF</vt:lpstr>
      <vt:lpstr>Recent Evidence Base for NF</vt:lpstr>
      <vt:lpstr>Recent Evidence Base for NF</vt:lpstr>
      <vt:lpstr>Recent Evidence Base for NF</vt:lpstr>
      <vt:lpstr>Our NF Training Approach</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Stuart Black</dc:creator>
  <cp:lastModifiedBy>Stuart Black</cp:lastModifiedBy>
  <cp:revision>134</cp:revision>
  <cp:lastPrinted>2013-05-21T22:06:44Z</cp:lastPrinted>
  <dcterms:created xsi:type="dcterms:W3CDTF">2013-02-13T11:55:37Z</dcterms:created>
  <dcterms:modified xsi:type="dcterms:W3CDTF">2013-07-30T12:28:56Z</dcterms:modified>
</cp:coreProperties>
</file>